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handoutMasterIdLst>
    <p:handoutMasterId r:id="rId27"/>
  </p:handoutMasterIdLst>
  <p:sldIdLst>
    <p:sldId id="256" r:id="rId2"/>
    <p:sldId id="273" r:id="rId3"/>
    <p:sldId id="274" r:id="rId4"/>
    <p:sldId id="275" r:id="rId5"/>
    <p:sldId id="276" r:id="rId6"/>
    <p:sldId id="277" r:id="rId7"/>
    <p:sldId id="278" r:id="rId8"/>
    <p:sldId id="279" r:id="rId9"/>
    <p:sldId id="280" r:id="rId10"/>
    <p:sldId id="281" r:id="rId11"/>
    <p:sldId id="284" r:id="rId12"/>
    <p:sldId id="285" r:id="rId13"/>
    <p:sldId id="286" r:id="rId14"/>
    <p:sldId id="287" r:id="rId15"/>
    <p:sldId id="288" r:id="rId16"/>
    <p:sldId id="289" r:id="rId17"/>
    <p:sldId id="290" r:id="rId18"/>
    <p:sldId id="291" r:id="rId19"/>
    <p:sldId id="292" r:id="rId20"/>
    <p:sldId id="293" r:id="rId21"/>
    <p:sldId id="294" r:id="rId22"/>
    <p:sldId id="295" r:id="rId23"/>
    <p:sldId id="257" r:id="rId24"/>
    <p:sldId id="296" r:id="rId25"/>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3A3"/>
    <a:srgbClr val="009ECB"/>
    <a:srgbClr val="697281"/>
    <a:srgbClr val="0155A3"/>
    <a:srgbClr val="9AC328"/>
    <a:srgbClr val="B932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87082" autoAdjust="0"/>
  </p:normalViewPr>
  <p:slideViewPr>
    <p:cSldViewPr snapToGrid="0">
      <p:cViewPr varScale="1">
        <p:scale>
          <a:sx n="101" d="100"/>
          <a:sy n="101" d="100"/>
        </p:scale>
        <p:origin x="1662"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6584954900560664E-2"/>
          <c:y val="4.8011989109931881E-2"/>
          <c:w val="0.88688974773123497"/>
          <c:h val="0.67470159732577739"/>
        </c:manualLayout>
      </c:layout>
      <c:barChart>
        <c:barDir val="col"/>
        <c:grouping val="stacked"/>
        <c:varyColors val="0"/>
        <c:ser>
          <c:idx val="0"/>
          <c:order val="0"/>
          <c:tx>
            <c:strRef>
              <c:f>Sheet1!$B$1</c:f>
              <c:strCache>
                <c:ptCount val="1"/>
                <c:pt idx="0">
                  <c:v>height</c:v>
                </c:pt>
              </c:strCache>
            </c:strRef>
          </c:tx>
          <c:spPr>
            <a:noFill/>
          </c:spPr>
          <c:invertIfNegative val="0"/>
          <c:cat>
            <c:strRef>
              <c:f>Sheet1!$A$2:$A$7</c:f>
              <c:strCache>
                <c:ptCount val="6"/>
                <c:pt idx="0">
                  <c:v>Physician Visits</c:v>
                </c:pt>
                <c:pt idx="1">
                  <c:v>Emergency Dept. Visits</c:v>
                </c:pt>
                <c:pt idx="2">
                  <c:v>Long-term care facility admissions</c:v>
                </c:pt>
                <c:pt idx="3">
                  <c:v>Hospital admissions</c:v>
                </c:pt>
                <c:pt idx="4">
                  <c:v>Additional prescriptions</c:v>
                </c:pt>
                <c:pt idx="5">
                  <c:v>Cumulative Cost of poor adherence</c:v>
                </c:pt>
              </c:strCache>
            </c:strRef>
          </c:cat>
          <c:val>
            <c:numRef>
              <c:f>Sheet1!$B$2:$B$7</c:f>
              <c:numCache>
                <c:formatCode>0%</c:formatCode>
                <c:ptCount val="6"/>
                <c:pt idx="1">
                  <c:v>1.080000000000003E-2</c:v>
                </c:pt>
                <c:pt idx="2">
                  <c:v>2.1187096774193642E-2</c:v>
                </c:pt>
                <c:pt idx="3">
                  <c:v>4.7832258064516193E-2</c:v>
                </c:pt>
                <c:pt idx="4">
                  <c:v>0.13725161290322588</c:v>
                </c:pt>
              </c:numCache>
            </c:numRef>
          </c:val>
        </c:ser>
        <c:ser>
          <c:idx val="1"/>
          <c:order val="1"/>
          <c:tx>
            <c:strRef>
              <c:f>Sheet1!$C$1</c:f>
              <c:strCache>
                <c:ptCount val="1"/>
                <c:pt idx="0">
                  <c:v>Additional Cost of poor adherence compared to total healthcare expenditure</c:v>
                </c:pt>
              </c:strCache>
            </c:strRef>
          </c:tx>
          <c:spPr>
            <a:solidFill>
              <a:srgbClr val="DCB860"/>
            </a:solidFill>
          </c:spPr>
          <c:invertIfNegative val="0"/>
          <c:dLbls>
            <c:dLbl>
              <c:idx val="4"/>
              <c:layout>
                <c:manualLayout>
                  <c:x val="-8.9199214343351079E-17"/>
                  <c:y val="-3.206715305121921E-2"/>
                </c:manualLayout>
              </c:layout>
              <c:numFmt formatCode="0.0%" sourceLinked="0"/>
              <c:spPr/>
              <c:txPr>
                <a:bodyPr/>
                <a:lstStyle/>
                <a:p>
                  <a:pPr>
                    <a:defRPr sz="1000">
                      <a:solidFill>
                        <a:schemeClr val="tx1"/>
                      </a:solidFill>
                    </a:defRPr>
                  </a:pPr>
                  <a:endParaRPr lang="en-US"/>
                </a:p>
              </c:txPr>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Physician Visits</c:v>
                </c:pt>
                <c:pt idx="1">
                  <c:v>Emergency Dept. Visits</c:v>
                </c:pt>
                <c:pt idx="2">
                  <c:v>Long-term care facility admissions</c:v>
                </c:pt>
                <c:pt idx="3">
                  <c:v>Hospital admissions</c:v>
                </c:pt>
                <c:pt idx="4">
                  <c:v>Additional prescriptions</c:v>
                </c:pt>
                <c:pt idx="5">
                  <c:v>Cumulative Cost of poor adherence</c:v>
                </c:pt>
              </c:strCache>
            </c:strRef>
          </c:cat>
          <c:val>
            <c:numRef>
              <c:f>Sheet1!$C$2:$C$7</c:f>
              <c:numCache>
                <c:formatCode>0.00%</c:formatCode>
                <c:ptCount val="6"/>
                <c:pt idx="0">
                  <c:v>1.0838709677419421E-2</c:v>
                </c:pt>
                <c:pt idx="1">
                  <c:v>1.0387096774193498E-2</c:v>
                </c:pt>
                <c:pt idx="2">
                  <c:v>2.6645161290322631E-2</c:v>
                </c:pt>
                <c:pt idx="3">
                  <c:v>8.941935483870958E-2</c:v>
                </c:pt>
                <c:pt idx="4">
                  <c:v>2.7096774193548397E-3</c:v>
                </c:pt>
              </c:numCache>
            </c:numRef>
          </c:val>
        </c:ser>
        <c:ser>
          <c:idx val="2"/>
          <c:order val="2"/>
          <c:tx>
            <c:strRef>
              <c:f>Sheet1!$D$1</c:f>
              <c:strCache>
                <c:ptCount val="1"/>
                <c:pt idx="0">
                  <c:v>Column2</c:v>
                </c:pt>
              </c:strCache>
            </c:strRef>
          </c:tx>
          <c:spPr>
            <a:solidFill>
              <a:srgbClr val="00B0F0"/>
            </a:solidFill>
          </c:spPr>
          <c:invertIfNegative val="0"/>
          <c:dPt>
            <c:idx val="5"/>
            <c:invertIfNegative val="0"/>
            <c:bubble3D val="0"/>
            <c:spPr>
              <a:solidFill>
                <a:srgbClr val="61A7D6"/>
              </a:solidFill>
            </c:spPr>
          </c:dPt>
          <c:dLbls>
            <c:dLbl>
              <c:idx val="2"/>
              <c:layout>
                <c:manualLayout>
                  <c:x val="0"/>
                  <c:y val="-0.45514656077640098"/>
                </c:manualLayout>
              </c:layout>
              <c:spPr/>
              <c:txPr>
                <a:bodyPr/>
                <a:lstStyle/>
                <a:p>
                  <a:pPr>
                    <a:defRPr sz="1000" b="1"/>
                  </a:pPr>
                  <a:endParaRPr lang="en-US"/>
                </a:p>
              </c:txPr>
              <c:showLegendKey val="0"/>
              <c:showVal val="1"/>
              <c:showCatName val="0"/>
              <c:showSerName val="0"/>
              <c:showPercent val="0"/>
              <c:showBubbleSize val="0"/>
              <c:extLst>
                <c:ext xmlns:c15="http://schemas.microsoft.com/office/drawing/2012/chart" uri="{CE6537A1-D6FC-4f65-9D91-7224C49458BB}"/>
              </c:extLst>
            </c:dLbl>
            <c:dLbl>
              <c:idx val="5"/>
              <c:layout>
                <c:manualLayout>
                  <c:x val="0"/>
                  <c:y val="-0.34204963254633625"/>
                </c:manualLayout>
              </c:layout>
              <c:spPr/>
              <c:txPr>
                <a:bodyPr/>
                <a:lstStyle/>
                <a:p>
                  <a:pPr>
                    <a:defRPr sz="1000" b="1"/>
                  </a:pPr>
                  <a:endParaRPr lang="en-US"/>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Physician Visits</c:v>
                </c:pt>
                <c:pt idx="1">
                  <c:v>Emergency Dept. Visits</c:v>
                </c:pt>
                <c:pt idx="2">
                  <c:v>Long-term care facility admissions</c:v>
                </c:pt>
                <c:pt idx="3">
                  <c:v>Hospital admissions</c:v>
                </c:pt>
                <c:pt idx="4">
                  <c:v>Additional prescriptions</c:v>
                </c:pt>
                <c:pt idx="5">
                  <c:v>Cumulative Cost of poor adherence</c:v>
                </c:pt>
              </c:strCache>
            </c:strRef>
          </c:cat>
          <c:val>
            <c:numRef>
              <c:f>Sheet1!$D$2:$D$7</c:f>
              <c:numCache>
                <c:formatCode>General</c:formatCode>
                <c:ptCount val="6"/>
                <c:pt idx="5" formatCode="0%">
                  <c:v>0.13996129032258142</c:v>
                </c:pt>
              </c:numCache>
            </c:numRef>
          </c:val>
        </c:ser>
        <c:dLbls>
          <c:showLegendKey val="0"/>
          <c:showVal val="0"/>
          <c:showCatName val="0"/>
          <c:showSerName val="0"/>
          <c:showPercent val="0"/>
          <c:showBubbleSize val="0"/>
        </c:dLbls>
        <c:gapWidth val="85"/>
        <c:overlap val="100"/>
        <c:axId val="210399720"/>
        <c:axId val="210396584"/>
      </c:barChart>
      <c:catAx>
        <c:axId val="210399720"/>
        <c:scaling>
          <c:orientation val="minMax"/>
        </c:scaling>
        <c:delete val="0"/>
        <c:axPos val="b"/>
        <c:numFmt formatCode="General" sourceLinked="1"/>
        <c:majorTickMark val="out"/>
        <c:minorTickMark val="none"/>
        <c:tickLblPos val="nextTo"/>
        <c:spPr>
          <a:ln w="9525">
            <a:solidFill>
              <a:srgbClr val="000000"/>
            </a:solidFill>
          </a:ln>
        </c:spPr>
        <c:txPr>
          <a:bodyPr/>
          <a:lstStyle/>
          <a:p>
            <a:pPr>
              <a:defRPr sz="1000"/>
            </a:pPr>
            <a:endParaRPr lang="en-US"/>
          </a:p>
        </c:txPr>
        <c:crossAx val="210396584"/>
        <c:crosses val="autoZero"/>
        <c:auto val="1"/>
        <c:lblAlgn val="ctr"/>
        <c:lblOffset val="100"/>
        <c:noMultiLvlLbl val="0"/>
      </c:catAx>
      <c:valAx>
        <c:axId val="210396584"/>
        <c:scaling>
          <c:orientation val="minMax"/>
          <c:max val="0.15000000000000024"/>
          <c:min val="0"/>
        </c:scaling>
        <c:delete val="0"/>
        <c:axPos val="l"/>
        <c:numFmt formatCode="0%" sourceLinked="0"/>
        <c:majorTickMark val="out"/>
        <c:minorTickMark val="none"/>
        <c:tickLblPos val="nextTo"/>
        <c:spPr>
          <a:ln>
            <a:solidFill>
              <a:srgbClr val="000000"/>
            </a:solidFill>
          </a:ln>
        </c:spPr>
        <c:txPr>
          <a:bodyPr/>
          <a:lstStyle/>
          <a:p>
            <a:pPr>
              <a:defRPr sz="800"/>
            </a:pPr>
            <a:endParaRPr lang="en-US"/>
          </a:p>
        </c:txPr>
        <c:crossAx val="210399720"/>
        <c:crosses val="autoZero"/>
        <c:crossBetween val="between"/>
        <c:majorUnit val="1.0000000000000021E-2"/>
      </c:valAx>
    </c:plotArea>
    <c:plotVisOnly val="1"/>
    <c:dispBlanksAs val="gap"/>
    <c:showDLblsOverMax val="0"/>
  </c:chart>
  <c:txPr>
    <a:bodyPr/>
    <a:lstStyle/>
    <a:p>
      <a:pPr>
        <a:defRPr sz="1800"/>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1F7023D7-D152-46BB-A6DD-F27D0639CD52}" type="datetimeFigureOut">
              <a:rPr lang="en-GB" smtClean="0"/>
              <a:pPr/>
              <a:t>06/07/2016</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75B29D37-FBF1-4AD1-8E6B-D43E65FFE3CD}" type="slidenum">
              <a:rPr lang="en-GB" smtClean="0"/>
              <a:pPr/>
              <a:t>‹#›</a:t>
            </a:fld>
            <a:endParaRPr lang="en-GB"/>
          </a:p>
        </p:txBody>
      </p:sp>
    </p:spTree>
    <p:extLst>
      <p:ext uri="{BB962C8B-B14F-4D97-AF65-F5344CB8AC3E}">
        <p14:creationId xmlns:p14="http://schemas.microsoft.com/office/powerpoint/2010/main" val="11860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s-ES_tradnl"/>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36776D5E-B914-40B6-B894-CB44D9F94F0B}" type="datetimeFigureOut">
              <a:rPr lang="es-ES_tradnl" smtClean="0"/>
              <a:pPr/>
              <a:t>06/07/2016</a:t>
            </a:fld>
            <a:endParaRPr lang="es-ES_tradnl"/>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s-ES_tradnl"/>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s-ES_tradnl"/>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9931F1DD-104E-4EE4-A4CD-AC1EDCECD8D9}" type="slidenum">
              <a:rPr lang="es-ES_tradnl" smtClean="0"/>
              <a:pPr/>
              <a:t>‹#›</a:t>
            </a:fld>
            <a:endParaRPr lang="es-ES_tradnl"/>
          </a:p>
        </p:txBody>
      </p:sp>
    </p:spTree>
    <p:extLst>
      <p:ext uri="{BB962C8B-B14F-4D97-AF65-F5344CB8AC3E}">
        <p14:creationId xmlns:p14="http://schemas.microsoft.com/office/powerpoint/2010/main" val="616237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0"/>
            <a:r>
              <a:rPr lang="en-GB" sz="1200" b="1" kern="1200" dirty="0" smtClean="0">
                <a:solidFill>
                  <a:schemeClr val="tx1"/>
                </a:solidFill>
                <a:effectLst/>
                <a:latin typeface="Times New Roman" pitchFamily="18" charset="0"/>
                <a:ea typeface="+mn-ea"/>
                <a:cs typeface="+mn-cs"/>
              </a:rPr>
              <a:t>Patients:</a:t>
            </a:r>
            <a:r>
              <a:rPr lang="en-GB" sz="1200" kern="1200" dirty="0" smtClean="0">
                <a:solidFill>
                  <a:schemeClr val="tx1"/>
                </a:solidFill>
                <a:effectLst/>
                <a:latin typeface="Times New Roman" pitchFamily="18" charset="0"/>
                <a:ea typeface="+mn-ea"/>
                <a:cs typeface="+mn-cs"/>
              </a:rPr>
              <a:t> We create enhanced access to medicines, reducing inequalities, directly leading to improved patient outcomes. We compete, stimulating the medicines industry to innovate. We innovate, enriching patient benefit.</a:t>
            </a:r>
          </a:p>
          <a:p>
            <a:r>
              <a:rPr lang="en-GB" sz="1200" b="1" kern="1200" dirty="0" smtClean="0">
                <a:solidFill>
                  <a:schemeClr val="tx1"/>
                </a:solidFill>
                <a:effectLst/>
                <a:latin typeface="Times New Roman" pitchFamily="18" charset="0"/>
                <a:ea typeface="+mn-ea"/>
                <a:cs typeface="+mn-cs"/>
              </a:rPr>
              <a:t> </a:t>
            </a:r>
            <a:endParaRPr lang="en-GB" sz="1200" kern="1200" dirty="0" smtClean="0">
              <a:solidFill>
                <a:schemeClr val="tx1"/>
              </a:solidFill>
              <a:effectLst/>
              <a:latin typeface="Times New Roman" pitchFamily="18" charset="0"/>
              <a:ea typeface="+mn-ea"/>
              <a:cs typeface="+mn-cs"/>
            </a:endParaRPr>
          </a:p>
          <a:p>
            <a:pPr lvl="0"/>
            <a:r>
              <a:rPr lang="en-GB" sz="1200" b="1" kern="1200" dirty="0" smtClean="0">
                <a:solidFill>
                  <a:schemeClr val="tx1"/>
                </a:solidFill>
                <a:effectLst/>
                <a:latin typeface="Times New Roman" pitchFamily="18" charset="0"/>
                <a:ea typeface="+mn-ea"/>
                <a:cs typeface="+mn-cs"/>
              </a:rPr>
              <a:t>Quality:</a:t>
            </a:r>
            <a:r>
              <a:rPr lang="en-GB" sz="1200" kern="1200" dirty="0" smtClean="0">
                <a:solidFill>
                  <a:schemeClr val="tx1"/>
                </a:solidFill>
                <a:effectLst/>
                <a:latin typeface="Times New Roman" pitchFamily="18" charset="0"/>
                <a:ea typeface="+mn-ea"/>
                <a:cs typeface="+mn-cs"/>
              </a:rPr>
              <a:t> We provide a stable and resilient supply of high-quality medicines, manufactured and developed according to stringent EU regulatory requirements, for Europe’s patients and healthcare providers. </a:t>
            </a:r>
          </a:p>
          <a:p>
            <a:r>
              <a:rPr lang="en-GB" sz="1200" kern="1200" dirty="0" smtClean="0">
                <a:solidFill>
                  <a:schemeClr val="tx1"/>
                </a:solidFill>
                <a:effectLst/>
                <a:latin typeface="Times New Roman" pitchFamily="18" charset="0"/>
                <a:ea typeface="+mn-ea"/>
                <a:cs typeface="+mn-cs"/>
              </a:rPr>
              <a:t> </a:t>
            </a:r>
          </a:p>
          <a:p>
            <a:pPr lvl="0"/>
            <a:r>
              <a:rPr lang="en-GB" sz="1200" b="1" kern="1200" dirty="0" smtClean="0">
                <a:solidFill>
                  <a:schemeClr val="tx1"/>
                </a:solidFill>
                <a:effectLst/>
                <a:latin typeface="Times New Roman" pitchFamily="18" charset="0"/>
                <a:ea typeface="+mn-ea"/>
                <a:cs typeface="+mn-cs"/>
              </a:rPr>
              <a:t>Value:</a:t>
            </a:r>
            <a:r>
              <a:rPr lang="en-GB" sz="1200" kern="1200" dirty="0" smtClean="0">
                <a:solidFill>
                  <a:schemeClr val="tx1"/>
                </a:solidFill>
                <a:effectLst/>
                <a:latin typeface="Times New Roman" pitchFamily="18" charset="0"/>
                <a:ea typeface="+mn-ea"/>
                <a:cs typeface="+mn-cs"/>
              </a:rPr>
              <a:t> Our high-quality cost-effective medicines account for well over 56% of all prescription medicines used to treat European patients.  We are the heart of public health delivery in Europe. By</a:t>
            </a:r>
            <a:r>
              <a:rPr lang="en-GB" sz="1200" kern="1200" baseline="0" dirty="0" smtClean="0">
                <a:solidFill>
                  <a:schemeClr val="tx1"/>
                </a:solidFill>
                <a:effectLst/>
                <a:latin typeface="Times New Roman" pitchFamily="18" charset="0"/>
                <a:ea typeface="+mn-ea"/>
                <a:cs typeface="+mn-cs"/>
              </a:rPr>
              <a:t> deceasing health inequalities in Europe, our industry delivers great value to improved health outcomes. </a:t>
            </a:r>
            <a:endParaRPr lang="en-GB" sz="1200" kern="1200" dirty="0" smtClean="0">
              <a:solidFill>
                <a:schemeClr val="tx1"/>
              </a:solidFill>
              <a:effectLst/>
              <a:latin typeface="Times New Roman" pitchFamily="18" charset="0"/>
              <a:ea typeface="+mn-ea"/>
              <a:cs typeface="+mn-cs"/>
            </a:endParaRPr>
          </a:p>
          <a:p>
            <a:r>
              <a:rPr lang="en-GB" sz="1200" kern="1200" dirty="0" smtClean="0">
                <a:solidFill>
                  <a:schemeClr val="tx1"/>
                </a:solidFill>
                <a:effectLst/>
                <a:latin typeface="Times New Roman" pitchFamily="18" charset="0"/>
                <a:ea typeface="+mn-ea"/>
                <a:cs typeface="+mn-cs"/>
              </a:rPr>
              <a:t> </a:t>
            </a:r>
          </a:p>
          <a:p>
            <a:pPr lvl="0"/>
            <a:r>
              <a:rPr lang="en-GB" sz="1200" b="1" kern="1200" dirty="0" smtClean="0">
                <a:solidFill>
                  <a:schemeClr val="tx1"/>
                </a:solidFill>
                <a:effectLst/>
                <a:latin typeface="Times New Roman" pitchFamily="18" charset="0"/>
                <a:ea typeface="+mn-ea"/>
                <a:cs typeface="+mn-cs"/>
              </a:rPr>
              <a:t>Sustainability:</a:t>
            </a:r>
            <a:r>
              <a:rPr lang="en-GB" sz="1200" kern="1200" dirty="0" smtClean="0">
                <a:solidFill>
                  <a:schemeClr val="tx1"/>
                </a:solidFill>
                <a:effectLst/>
                <a:latin typeface="Times New Roman" pitchFamily="18" charset="0"/>
                <a:ea typeface="+mn-ea"/>
                <a:cs typeface="+mn-cs"/>
              </a:rPr>
              <a:t> Use of our medicines supports the economic sustainability of Europe’s healthcare systems. We contribute to Europe’s economies, researching, developing and manufacturing in most European countries the majority of medicines used in the EU, sustaining more than 160.000 high skilled, high value direct jobs. As a leading knowledge based industry we will continue to work with Europe’s policy makers, legislators and regulators to create the right environment to support and strengthen the economic sustainability of our industry so that we can continue to contribute to European patients and society</a:t>
            </a:r>
          </a:p>
          <a:p>
            <a:r>
              <a:rPr lang="en-GB" sz="1200" b="1" kern="1200" dirty="0" smtClean="0">
                <a:solidFill>
                  <a:schemeClr val="tx1"/>
                </a:solidFill>
                <a:effectLst/>
                <a:latin typeface="Times New Roman" pitchFamily="18" charset="0"/>
                <a:ea typeface="+mn-ea"/>
                <a:cs typeface="+mn-cs"/>
              </a:rPr>
              <a:t> </a:t>
            </a:r>
            <a:endParaRPr lang="en-GB" sz="1200" kern="1200" dirty="0" smtClean="0">
              <a:solidFill>
                <a:schemeClr val="tx1"/>
              </a:solidFill>
              <a:effectLst/>
              <a:latin typeface="Times New Roman" pitchFamily="18" charset="0"/>
              <a:ea typeface="+mn-ea"/>
              <a:cs typeface="+mn-cs"/>
            </a:endParaRPr>
          </a:p>
          <a:p>
            <a:pPr lvl="0"/>
            <a:r>
              <a:rPr lang="en-GB" sz="1200" b="1" kern="1200" dirty="0" smtClean="0">
                <a:solidFill>
                  <a:schemeClr val="tx1"/>
                </a:solidFill>
                <a:effectLst/>
                <a:latin typeface="Times New Roman" pitchFamily="18" charset="0"/>
                <a:ea typeface="+mn-ea"/>
                <a:cs typeface="+mn-cs"/>
              </a:rPr>
              <a:t>Partnership:</a:t>
            </a:r>
            <a:r>
              <a:rPr lang="en-GB" sz="1200" kern="1200" dirty="0" smtClean="0">
                <a:solidFill>
                  <a:schemeClr val="tx1"/>
                </a:solidFill>
                <a:effectLst/>
                <a:latin typeface="Times New Roman" pitchFamily="18" charset="0"/>
                <a:ea typeface="+mn-ea"/>
                <a:cs typeface="+mn-cs"/>
              </a:rPr>
              <a:t> We build constructive partnerships, focused on a strong and stable collaboration with patients and patient organisations, the EU institutions, governments and regulators, healthcare professionals and others to further enhance public health in Europe.   </a:t>
            </a:r>
          </a:p>
          <a:p>
            <a:endParaRPr lang="en-GB" dirty="0" smtClean="0"/>
          </a:p>
          <a:p>
            <a:endParaRPr lang="es-ES_tradnl" dirty="0"/>
          </a:p>
        </p:txBody>
      </p:sp>
      <p:sp>
        <p:nvSpPr>
          <p:cNvPr id="4" name="Slide Number Placeholder 3"/>
          <p:cNvSpPr>
            <a:spLocks noGrp="1"/>
          </p:cNvSpPr>
          <p:nvPr>
            <p:ph type="sldNum" sz="quarter" idx="10"/>
          </p:nvPr>
        </p:nvSpPr>
        <p:spPr/>
        <p:txBody>
          <a:bodyPr/>
          <a:lstStyle/>
          <a:p>
            <a:fld id="{51480191-1420-4F05-B4E3-B83864E403AE}" type="slidenum">
              <a:rPr lang="es-ES_tradnl" smtClean="0"/>
              <a:pPr/>
              <a:t>2</a:t>
            </a:fld>
            <a:endParaRPr lang="es-ES_tradnl"/>
          </a:p>
        </p:txBody>
      </p:sp>
    </p:spTree>
    <p:extLst>
      <p:ext uri="{BB962C8B-B14F-4D97-AF65-F5344CB8AC3E}">
        <p14:creationId xmlns:p14="http://schemas.microsoft.com/office/powerpoint/2010/main" val="1755556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However, while the debate on generic medicines has been centred on affordability and cost savings so far, their overall value is more comprehensive which can be shown at multiple levels. Much</a:t>
            </a:r>
            <a:r>
              <a:rPr lang="en-GB" baseline="0" dirty="0" smtClean="0"/>
              <a:t> more important is the fact that generic medicines increase access to high quality treatment and as such reduce health inequalities in Europe. </a:t>
            </a:r>
            <a:endParaRPr lang="en-GB" dirty="0" smtClean="0"/>
          </a:p>
          <a:p>
            <a:endParaRPr lang="en-GB" dirty="0"/>
          </a:p>
        </p:txBody>
      </p:sp>
      <p:sp>
        <p:nvSpPr>
          <p:cNvPr id="4" name="Slide Number Placeholder 3"/>
          <p:cNvSpPr>
            <a:spLocks noGrp="1"/>
          </p:cNvSpPr>
          <p:nvPr>
            <p:ph type="sldNum" sz="quarter" idx="10"/>
          </p:nvPr>
        </p:nvSpPr>
        <p:spPr/>
        <p:txBody>
          <a:bodyPr/>
          <a:lstStyle/>
          <a:p>
            <a:fld id="{5876D7DF-98D4-9E4E-884E-4E9FC6068E9E}" type="slidenum">
              <a:rPr lang="en-GB" smtClean="0"/>
              <a:pPr/>
              <a:t>11</a:t>
            </a:fld>
            <a:endParaRPr lang="en-GB"/>
          </a:p>
        </p:txBody>
      </p:sp>
    </p:spTree>
    <p:extLst>
      <p:ext uri="{BB962C8B-B14F-4D97-AF65-F5344CB8AC3E}">
        <p14:creationId xmlns:p14="http://schemas.microsoft.com/office/powerpoint/2010/main" val="1214473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IMS has calculated</a:t>
            </a:r>
            <a:r>
              <a:rPr lang="en-GB" baseline="0" dirty="0" smtClean="0"/>
              <a:t> that</a:t>
            </a:r>
            <a:r>
              <a:rPr lang="en-GB" dirty="0" smtClean="0"/>
              <a:t> between 2005 and 2015, across seven disease areas, twice as many patients have been treated without any impact on treatment costs. This shows the crucial role generic medicines play in increasing access to medicines for patients in need. </a:t>
            </a:r>
            <a:endParaRPr lang="en-GB" dirty="0"/>
          </a:p>
        </p:txBody>
      </p:sp>
      <p:sp>
        <p:nvSpPr>
          <p:cNvPr id="4" name="Slide Number Placeholder 3"/>
          <p:cNvSpPr>
            <a:spLocks noGrp="1"/>
          </p:cNvSpPr>
          <p:nvPr>
            <p:ph type="sldNum" sz="quarter" idx="10"/>
          </p:nvPr>
        </p:nvSpPr>
        <p:spPr/>
        <p:txBody>
          <a:bodyPr/>
          <a:lstStyle/>
          <a:p>
            <a:fld id="{5876D7DF-98D4-9E4E-884E-4E9FC6068E9E}" type="slidenum">
              <a:rPr lang="en-GB" smtClean="0"/>
              <a:pPr/>
              <a:t>12</a:t>
            </a:fld>
            <a:endParaRPr lang="en-GB"/>
          </a:p>
        </p:txBody>
      </p:sp>
    </p:spTree>
    <p:extLst>
      <p:ext uri="{BB962C8B-B14F-4D97-AF65-F5344CB8AC3E}">
        <p14:creationId xmlns:p14="http://schemas.microsoft.com/office/powerpoint/2010/main" val="3751476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However these benefits manifest themselves differently across Europe. The countries in the blue rows already experienced a good level of access to the medicine before patent expiry.  Entrance of generic medicines in these countries led to a decline in overall treatment cost. On the other side of the spectrum, we have countries in the green rows which experienced limited access to the medicine before patent expiry. In these countries, generic competition considerably increased patient access. Generic medicines therefore reduce healthcare inequalities by increasing patient access in underserved markets. </a:t>
            </a:r>
            <a:endParaRPr lang="en-GB" dirty="0"/>
          </a:p>
        </p:txBody>
      </p:sp>
      <p:sp>
        <p:nvSpPr>
          <p:cNvPr id="4" name="Slide Number Placeholder 3"/>
          <p:cNvSpPr>
            <a:spLocks noGrp="1"/>
          </p:cNvSpPr>
          <p:nvPr>
            <p:ph type="sldNum" sz="quarter" idx="10"/>
          </p:nvPr>
        </p:nvSpPr>
        <p:spPr/>
        <p:txBody>
          <a:bodyPr/>
          <a:lstStyle/>
          <a:p>
            <a:fld id="{5876D7DF-98D4-9E4E-884E-4E9FC6068E9E}" type="slidenum">
              <a:rPr lang="en-GB" smtClean="0"/>
              <a:pPr/>
              <a:t>13</a:t>
            </a:fld>
            <a:endParaRPr lang="en-GB"/>
          </a:p>
        </p:txBody>
      </p:sp>
    </p:spTree>
    <p:extLst>
      <p:ext uri="{BB962C8B-B14F-4D97-AF65-F5344CB8AC3E}">
        <p14:creationId xmlns:p14="http://schemas.microsoft.com/office/powerpoint/2010/main" val="19305082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Therefore, it is important that governments realize that the entrance of generic medicines does not necessarily lead to cost-efficiency gains but that they should also be regarded as an investment in health in certain cases, as patient access is improved for the same expenditure. </a:t>
            </a:r>
            <a:endParaRPr lang="en-GB" dirty="0"/>
          </a:p>
        </p:txBody>
      </p:sp>
      <p:sp>
        <p:nvSpPr>
          <p:cNvPr id="4" name="Slide Number Placeholder 3"/>
          <p:cNvSpPr>
            <a:spLocks noGrp="1"/>
          </p:cNvSpPr>
          <p:nvPr>
            <p:ph type="sldNum" sz="quarter" idx="10"/>
          </p:nvPr>
        </p:nvSpPr>
        <p:spPr/>
        <p:txBody>
          <a:bodyPr/>
          <a:lstStyle/>
          <a:p>
            <a:fld id="{5876D7DF-98D4-9E4E-884E-4E9FC6068E9E}" type="slidenum">
              <a:rPr lang="en-GB" smtClean="0"/>
              <a:pPr/>
              <a:t>14</a:t>
            </a:fld>
            <a:endParaRPr lang="en-GB"/>
          </a:p>
        </p:txBody>
      </p:sp>
    </p:spTree>
    <p:extLst>
      <p:ext uri="{BB962C8B-B14F-4D97-AF65-F5344CB8AC3E}">
        <p14:creationId xmlns:p14="http://schemas.microsoft.com/office/powerpoint/2010/main" val="10752461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Additionally, generic medicines have a major role to play in improving adherence. </a:t>
            </a:r>
          </a:p>
        </p:txBody>
      </p:sp>
      <p:sp>
        <p:nvSpPr>
          <p:cNvPr id="4" name="Slide Number Placeholder 3"/>
          <p:cNvSpPr>
            <a:spLocks noGrp="1"/>
          </p:cNvSpPr>
          <p:nvPr>
            <p:ph type="sldNum" sz="quarter" idx="10"/>
          </p:nvPr>
        </p:nvSpPr>
        <p:spPr/>
        <p:txBody>
          <a:bodyPr/>
          <a:lstStyle/>
          <a:p>
            <a:fld id="{5876D7DF-98D4-9E4E-884E-4E9FC6068E9E}" type="slidenum">
              <a:rPr lang="en-GB" smtClean="0"/>
              <a:pPr/>
              <a:t>15</a:t>
            </a:fld>
            <a:endParaRPr lang="en-GB"/>
          </a:p>
        </p:txBody>
      </p:sp>
    </p:spTree>
    <p:extLst>
      <p:ext uri="{BB962C8B-B14F-4D97-AF65-F5344CB8AC3E}">
        <p14:creationId xmlns:p14="http://schemas.microsoft.com/office/powerpoint/2010/main" val="12144732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especially important since a lack of adherence can lead to inefficiencies within healthcare systems such as increased physician visits, emergency department visits, long-term care facility admissions, hospital admissions and additional prescriptions. In total, it was estimated that the avoidable cost to healthcare systems due to lack of adherence is around 14% of the total healthcare expenditure, which is equal to around 125 billion EUR per year cost to European governments.</a:t>
            </a:r>
            <a:endParaRPr lang="en-GB" dirty="0"/>
          </a:p>
        </p:txBody>
      </p:sp>
      <p:sp>
        <p:nvSpPr>
          <p:cNvPr id="4" name="Slide Number Placeholder 3"/>
          <p:cNvSpPr>
            <a:spLocks noGrp="1"/>
          </p:cNvSpPr>
          <p:nvPr>
            <p:ph type="sldNum" sz="quarter" idx="10"/>
          </p:nvPr>
        </p:nvSpPr>
        <p:spPr/>
        <p:txBody>
          <a:bodyPr/>
          <a:lstStyle/>
          <a:p>
            <a:fld id="{5876D7DF-98D4-9E4E-884E-4E9FC6068E9E}" type="slidenum">
              <a:rPr lang="en-GB" smtClean="0"/>
              <a:pPr/>
              <a:t>16</a:t>
            </a:fld>
            <a:endParaRPr lang="en-GB"/>
          </a:p>
        </p:txBody>
      </p:sp>
    </p:spTree>
    <p:extLst>
      <p:ext uri="{BB962C8B-B14F-4D97-AF65-F5344CB8AC3E}">
        <p14:creationId xmlns:p14="http://schemas.microsoft.com/office/powerpoint/2010/main" val="29253497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how can generic medicines improve adherence? </a:t>
            </a:r>
          </a:p>
          <a:p>
            <a:endParaRPr lang="en-GB" dirty="0" smtClean="0"/>
          </a:p>
          <a:p>
            <a:r>
              <a:rPr lang="en-GB" dirty="0" smtClean="0"/>
              <a:t>First of all, it is well-known that adherence is linked to co-payments. In Italy, for instance, it was observed that patients receiving generic amlodipine, with lower patient co-payment, were more adherent compared to branded amlodipine. This shows that generic medicines positively influence adherence in systems with lower patient co-payment for generic medicines.</a:t>
            </a:r>
          </a:p>
          <a:p>
            <a:endParaRPr lang="en-GB" dirty="0" smtClean="0"/>
          </a:p>
          <a:p>
            <a:r>
              <a:rPr lang="en-GB" dirty="0" smtClean="0"/>
              <a:t>However, it is also well-known that generic substitution might negatively influence adherence. Generic substitution can generate confusion for patients, especially the elderly, as they may differ substantially in their appearance. Patients thus may receive medicines from a different</a:t>
            </a:r>
            <a:r>
              <a:rPr lang="en-GB" baseline="0" dirty="0" smtClean="0"/>
              <a:t> company </a:t>
            </a:r>
            <a:r>
              <a:rPr lang="en-GB" dirty="0" smtClean="0"/>
              <a:t>every time their prescription is refilled This confusion could lead to medication errors or decreased medication adherence.  </a:t>
            </a:r>
          </a:p>
          <a:p>
            <a:endParaRPr lang="en-GB" dirty="0" smtClean="0"/>
          </a:p>
          <a:p>
            <a:r>
              <a:rPr lang="en-GB" dirty="0" smtClean="0"/>
              <a:t>In the Netherlands however, it was observed that adherence of Dutch patients, which have one designated pharmacy, was not influenced by substituting generic hypertensive medicines from a branded medicine. This example shows the important role pharmacists have to play and that patient education &amp; information is crucial to prevent potential negative effects of generic substitution on adherence. Overall, we can conclude that generic medicines can improve adherence, which will ultimately lead to considerable cost-efficiency gains for health systems.</a:t>
            </a:r>
          </a:p>
          <a:p>
            <a:endParaRPr lang="en-GB" dirty="0"/>
          </a:p>
        </p:txBody>
      </p:sp>
      <p:sp>
        <p:nvSpPr>
          <p:cNvPr id="4" name="Slide Number Placeholder 3"/>
          <p:cNvSpPr>
            <a:spLocks noGrp="1"/>
          </p:cNvSpPr>
          <p:nvPr>
            <p:ph type="sldNum" sz="quarter" idx="10"/>
          </p:nvPr>
        </p:nvSpPr>
        <p:spPr/>
        <p:txBody>
          <a:bodyPr/>
          <a:lstStyle/>
          <a:p>
            <a:fld id="{5876D7DF-98D4-9E4E-884E-4E9FC6068E9E}" type="slidenum">
              <a:rPr lang="en-GB" smtClean="0"/>
              <a:pPr/>
              <a:t>17</a:t>
            </a:fld>
            <a:endParaRPr lang="en-GB"/>
          </a:p>
        </p:txBody>
      </p:sp>
    </p:spTree>
    <p:extLst>
      <p:ext uri="{BB962C8B-B14F-4D97-AF65-F5344CB8AC3E}">
        <p14:creationId xmlns:p14="http://schemas.microsoft.com/office/powerpoint/2010/main" val="9888412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Finally, generic medicines can lead to better health outcomes. A recent study by IGES shows the impact of generic medicines on health outcomes for three different disease states – hypertension, breast cancer and depression.</a:t>
            </a:r>
          </a:p>
        </p:txBody>
      </p:sp>
      <p:sp>
        <p:nvSpPr>
          <p:cNvPr id="4" name="Slide Number Placeholder 3"/>
          <p:cNvSpPr>
            <a:spLocks noGrp="1"/>
          </p:cNvSpPr>
          <p:nvPr>
            <p:ph type="sldNum" sz="quarter" idx="10"/>
          </p:nvPr>
        </p:nvSpPr>
        <p:spPr/>
        <p:txBody>
          <a:bodyPr/>
          <a:lstStyle/>
          <a:p>
            <a:fld id="{5876D7DF-98D4-9E4E-884E-4E9FC6068E9E}" type="slidenum">
              <a:rPr lang="en-GB" smtClean="0"/>
              <a:pPr/>
              <a:t>18</a:t>
            </a:fld>
            <a:endParaRPr lang="en-GB"/>
          </a:p>
        </p:txBody>
      </p:sp>
    </p:spTree>
    <p:extLst>
      <p:ext uri="{BB962C8B-B14F-4D97-AF65-F5344CB8AC3E}">
        <p14:creationId xmlns:p14="http://schemas.microsoft.com/office/powerpoint/2010/main" val="12144732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hypertension patients, it is known that antihypertensive drugs reduce mortality. For instance, between 1998 and 2010, hypertension related mortality decreased by 50% in Germany. While this was due to a number of reasons including better treatment options, smoking reduction, better hypertension control or guideline implementation, increased access and treatment rates played a key role which is caused by the entry of generic medicines. </a:t>
            </a:r>
          </a:p>
          <a:p>
            <a:endParaRPr lang="en-GB" dirty="0" smtClean="0"/>
          </a:p>
          <a:p>
            <a:r>
              <a:rPr lang="en-GB" dirty="0" smtClean="0"/>
              <a:t>Through the graph, we observe that when generic ACE inhibitors entered the German market, there was a steep increase in the use of these medicines while treatment costs remained stable, which have overall led to better health outcomes as well as increased cost-effectiveness.</a:t>
            </a:r>
            <a:endParaRPr lang="en-GB" dirty="0"/>
          </a:p>
        </p:txBody>
      </p:sp>
      <p:sp>
        <p:nvSpPr>
          <p:cNvPr id="4" name="Slide Number Placeholder 3"/>
          <p:cNvSpPr>
            <a:spLocks noGrp="1"/>
          </p:cNvSpPr>
          <p:nvPr>
            <p:ph type="sldNum" sz="quarter" idx="10"/>
          </p:nvPr>
        </p:nvSpPr>
        <p:spPr/>
        <p:txBody>
          <a:bodyPr/>
          <a:lstStyle/>
          <a:p>
            <a:fld id="{5876D7DF-98D4-9E4E-884E-4E9FC6068E9E}" type="slidenum">
              <a:rPr lang="en-GB" smtClean="0"/>
              <a:pPr/>
              <a:t>19</a:t>
            </a:fld>
            <a:endParaRPr lang="en-GB"/>
          </a:p>
        </p:txBody>
      </p:sp>
    </p:spTree>
    <p:extLst>
      <p:ext uri="{BB962C8B-B14F-4D97-AF65-F5344CB8AC3E}">
        <p14:creationId xmlns:p14="http://schemas.microsoft.com/office/powerpoint/2010/main" val="4378745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Generic medicines have also had a positive impact on health outcomes for breast cancer patients. It has been observed that over 15 years after the start of treatment with adjuvant endocrine therapies, mortality in breast cancer patients has been reduced by 1/3rd and recurrence rates by 40%. </a:t>
            </a:r>
          </a:p>
          <a:p>
            <a:endParaRPr lang="en-GB" dirty="0" smtClean="0"/>
          </a:p>
          <a:p>
            <a:r>
              <a:rPr lang="en-GB" dirty="0" smtClean="0"/>
              <a:t>Additionally, breast cancer related mortality has decreased since the late 1980s due to improved treatment options, increased access and early detection programs. </a:t>
            </a:r>
          </a:p>
          <a:p>
            <a:endParaRPr lang="en-GB" dirty="0" smtClean="0"/>
          </a:p>
          <a:p>
            <a:r>
              <a:rPr lang="en-GB" dirty="0" smtClean="0"/>
              <a:t>The graph clearly demonstrates that when generic aromatase inhibitors entered the German market, they allowed for the stable continued use of these medicines and considerably reduced treatment costs, finances which could then be invested in other treatments. Overall, generic medicines have led to better health outcomes as well as decreased costs/QALY.</a:t>
            </a:r>
            <a:endParaRPr lang="en-GB" dirty="0"/>
          </a:p>
        </p:txBody>
      </p:sp>
      <p:sp>
        <p:nvSpPr>
          <p:cNvPr id="4" name="Slide Number Placeholder 3"/>
          <p:cNvSpPr>
            <a:spLocks noGrp="1"/>
          </p:cNvSpPr>
          <p:nvPr>
            <p:ph type="sldNum" sz="quarter" idx="10"/>
          </p:nvPr>
        </p:nvSpPr>
        <p:spPr/>
        <p:txBody>
          <a:bodyPr/>
          <a:lstStyle/>
          <a:p>
            <a:fld id="{5876D7DF-98D4-9E4E-884E-4E9FC6068E9E}" type="slidenum">
              <a:rPr lang="en-GB" smtClean="0"/>
              <a:pPr/>
              <a:t>20</a:t>
            </a:fld>
            <a:endParaRPr lang="en-GB"/>
          </a:p>
        </p:txBody>
      </p:sp>
    </p:spTree>
    <p:extLst>
      <p:ext uri="{BB962C8B-B14F-4D97-AF65-F5344CB8AC3E}">
        <p14:creationId xmlns:p14="http://schemas.microsoft.com/office/powerpoint/2010/main" val="2235449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Due to the financial and economic crisis, many European Member States have introduced a plethora of austerity measures to balance national budgets, with some particular focus on healthcare spending. OECD data from 2015 shows that average annual growth rates of health spending per capita, in the different fields of health care (inpatient care, outpatient care, long-term care, pharmaceuticals, prevention and administration), have all dropped since 2009. Out of all these fields, we can see that pharmaceuticals have been a key target for government when looking for savings, with even a </a:t>
            </a:r>
            <a:r>
              <a:rPr lang="en-GB" u="sng" dirty="0" smtClean="0"/>
              <a:t>negative</a:t>
            </a:r>
            <a:r>
              <a:rPr lang="en-GB" dirty="0" smtClean="0"/>
              <a:t> growth of almost 2% over the last 4 years as shown by OECD data. </a:t>
            </a:r>
            <a:endParaRPr lang="en-GB" dirty="0"/>
          </a:p>
        </p:txBody>
      </p:sp>
      <p:sp>
        <p:nvSpPr>
          <p:cNvPr id="4" name="Slide Number Placeholder 3"/>
          <p:cNvSpPr>
            <a:spLocks noGrp="1"/>
          </p:cNvSpPr>
          <p:nvPr>
            <p:ph type="sldNum" sz="quarter" idx="10"/>
          </p:nvPr>
        </p:nvSpPr>
        <p:spPr/>
        <p:txBody>
          <a:bodyPr/>
          <a:lstStyle/>
          <a:p>
            <a:fld id="{5876D7DF-98D4-9E4E-884E-4E9FC6068E9E}" type="slidenum">
              <a:rPr lang="en-GB" smtClean="0"/>
              <a:pPr/>
              <a:t>3</a:t>
            </a:fld>
            <a:endParaRPr lang="en-GB"/>
          </a:p>
        </p:txBody>
      </p:sp>
    </p:spTree>
    <p:extLst>
      <p:ext uri="{BB962C8B-B14F-4D97-AF65-F5344CB8AC3E}">
        <p14:creationId xmlns:p14="http://schemas.microsoft.com/office/powerpoint/2010/main" val="35644152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Better health outcomes have also been observed in depression patients. </a:t>
            </a:r>
          </a:p>
          <a:p>
            <a:endParaRPr lang="en-GB" dirty="0" smtClean="0"/>
          </a:p>
          <a:p>
            <a:r>
              <a:rPr lang="en-GB" dirty="0" smtClean="0"/>
              <a:t>Although the evidence for the effectiveness of anti-depressants in depression patients is ambiguous, it is known that they are more effective than placebo in the treatment of major depression. 45% of suicides are attributable to depression and mortality due to suicide has decreased since the 1980s. This has been due to improved treatment options and improved psychotherapy. Before the entry of generic SSRIs into the German market, there was a continuous increase in the use of on-patent SSRIs, most likely due to better diagnosis and acceptance of the disease. </a:t>
            </a:r>
          </a:p>
          <a:p>
            <a:endParaRPr lang="en-GB" dirty="0" smtClean="0"/>
          </a:p>
          <a:p>
            <a:r>
              <a:rPr lang="en-GB" dirty="0" smtClean="0"/>
              <a:t>Once generic SSRIs entered the market, they led to a further increase in the use of SSRIs while dampening the costs. Therefore, generic SSRIs allowed for the facilitated continued increase of low treatment rates, helping meet unmet need and improve health outcomes. </a:t>
            </a:r>
            <a:endParaRPr lang="en-GB" dirty="0"/>
          </a:p>
        </p:txBody>
      </p:sp>
      <p:sp>
        <p:nvSpPr>
          <p:cNvPr id="4" name="Slide Number Placeholder 3"/>
          <p:cNvSpPr>
            <a:spLocks noGrp="1"/>
          </p:cNvSpPr>
          <p:nvPr>
            <p:ph type="sldNum" sz="quarter" idx="10"/>
          </p:nvPr>
        </p:nvSpPr>
        <p:spPr/>
        <p:txBody>
          <a:bodyPr/>
          <a:lstStyle/>
          <a:p>
            <a:fld id="{5876D7DF-98D4-9E4E-884E-4E9FC6068E9E}" type="slidenum">
              <a:rPr lang="en-GB" smtClean="0"/>
              <a:pPr/>
              <a:t>21</a:t>
            </a:fld>
            <a:endParaRPr lang="en-GB"/>
          </a:p>
        </p:txBody>
      </p:sp>
    </p:spTree>
    <p:extLst>
      <p:ext uri="{BB962C8B-B14F-4D97-AF65-F5344CB8AC3E}">
        <p14:creationId xmlns:p14="http://schemas.microsoft.com/office/powerpoint/2010/main" val="19944238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can conclude that generic medicines bring considerable value to European healthcare systems at multiple levels. Besides leading to a positive economic impact by creating efficiency gains, employment and R&amp;D investment, generic medicines </a:t>
            </a:r>
          </a:p>
          <a:p>
            <a:pPr marL="171450" indent="-171450">
              <a:buFont typeface="Arial" panose="020B0604020202020204" pitchFamily="34" charset="0"/>
              <a:buChar char="•"/>
            </a:pPr>
            <a:r>
              <a:rPr lang="en-GB" dirty="0" smtClean="0"/>
              <a:t>increase access to medicines, </a:t>
            </a:r>
          </a:p>
          <a:p>
            <a:pPr marL="171450" indent="-171450">
              <a:buFont typeface="Arial" panose="020B0604020202020204" pitchFamily="34" charset="0"/>
              <a:buChar char="•"/>
            </a:pPr>
            <a:r>
              <a:rPr lang="en-GB" dirty="0" smtClean="0"/>
              <a:t>reduce healthcare inequalities, </a:t>
            </a:r>
          </a:p>
          <a:p>
            <a:pPr marL="171450" indent="-171450">
              <a:buFont typeface="Arial" panose="020B0604020202020204" pitchFamily="34" charset="0"/>
              <a:buChar char="•"/>
            </a:pPr>
            <a:r>
              <a:rPr lang="en-GB" dirty="0" smtClean="0"/>
              <a:t>improve medication adherence and </a:t>
            </a:r>
          </a:p>
          <a:p>
            <a:pPr marL="171450" indent="-171450">
              <a:buFont typeface="Arial" panose="020B0604020202020204" pitchFamily="34" charset="0"/>
              <a:buChar char="•"/>
            </a:pPr>
            <a:r>
              <a:rPr lang="en-GB" dirty="0" smtClean="0"/>
              <a:t>generate better health outcomes. </a:t>
            </a:r>
          </a:p>
          <a:p>
            <a:pPr marL="171450" indent="-171450">
              <a:buFont typeface="Arial" panose="020B0604020202020204" pitchFamily="34" charset="0"/>
              <a:buChar char="•"/>
            </a:pPr>
            <a:endParaRPr lang="en-GB" smtClean="0"/>
          </a:p>
          <a:p>
            <a:pPr marL="0" indent="0">
              <a:buFont typeface="Arial" panose="020B0604020202020204" pitchFamily="34" charset="0"/>
              <a:buNone/>
            </a:pPr>
            <a:r>
              <a:rPr lang="en-GB" smtClean="0"/>
              <a:t>The </a:t>
            </a:r>
            <a:r>
              <a:rPr lang="en-GB" dirty="0" smtClean="0"/>
              <a:t>uptake and usage of generic medicines is therefore essential for the sustainability of European healthcare systems and the health of European patients.</a:t>
            </a:r>
            <a:endParaRPr lang="en-GB" dirty="0"/>
          </a:p>
        </p:txBody>
      </p:sp>
      <p:sp>
        <p:nvSpPr>
          <p:cNvPr id="4" name="Slide Number Placeholder 3"/>
          <p:cNvSpPr>
            <a:spLocks noGrp="1"/>
          </p:cNvSpPr>
          <p:nvPr>
            <p:ph type="sldNum" sz="quarter" idx="10"/>
          </p:nvPr>
        </p:nvSpPr>
        <p:spPr/>
        <p:txBody>
          <a:bodyPr/>
          <a:lstStyle/>
          <a:p>
            <a:fld id="{5876D7DF-98D4-9E4E-884E-4E9FC6068E9E}" type="slidenum">
              <a:rPr lang="en-GB" smtClean="0"/>
              <a:pPr/>
              <a:t>22</a:t>
            </a:fld>
            <a:endParaRPr lang="en-GB"/>
          </a:p>
        </p:txBody>
      </p:sp>
    </p:spTree>
    <p:extLst>
      <p:ext uri="{BB962C8B-B14F-4D97-AF65-F5344CB8AC3E}">
        <p14:creationId xmlns:p14="http://schemas.microsoft.com/office/powerpoint/2010/main" val="12144732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While the green bars in this graph show the opportunity</a:t>
            </a:r>
            <a:r>
              <a:rPr lang="en-GB" baseline="0" dirty="0" smtClean="0"/>
              <a:t> to increase uptake of generic medicines today, while the purple bars show the current value spend on protected branded medicines which are an opportunity for generic medicines in the future. </a:t>
            </a:r>
            <a:endParaRPr lang="en-GB" dirty="0"/>
          </a:p>
        </p:txBody>
      </p:sp>
      <p:sp>
        <p:nvSpPr>
          <p:cNvPr id="4" name="Slide Number Placeholder 3"/>
          <p:cNvSpPr>
            <a:spLocks noGrp="1"/>
          </p:cNvSpPr>
          <p:nvPr>
            <p:ph type="sldNum" sz="quarter" idx="10"/>
          </p:nvPr>
        </p:nvSpPr>
        <p:spPr/>
        <p:txBody>
          <a:bodyPr/>
          <a:lstStyle/>
          <a:p>
            <a:fld id="{5876D7DF-98D4-9E4E-884E-4E9FC6068E9E}" type="slidenum">
              <a:rPr lang="en-GB" smtClean="0"/>
              <a:pPr/>
              <a:t>24</a:t>
            </a:fld>
            <a:endParaRPr lang="en-GB"/>
          </a:p>
        </p:txBody>
      </p:sp>
    </p:spTree>
    <p:extLst>
      <p:ext uri="{BB962C8B-B14F-4D97-AF65-F5344CB8AC3E}">
        <p14:creationId xmlns:p14="http://schemas.microsoft.com/office/powerpoint/2010/main" val="2107902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addition, further OECD data demonstrate that those countries which have seen the most negative growth in pharmaceutical spending include the ones that have been the most heavily affected by the financial crisis – Portugal, Greece, Spain and Italy.</a:t>
            </a:r>
            <a:endParaRPr lang="en-GB" dirty="0"/>
          </a:p>
        </p:txBody>
      </p:sp>
      <p:sp>
        <p:nvSpPr>
          <p:cNvPr id="4" name="Slide Number Placeholder 3"/>
          <p:cNvSpPr>
            <a:spLocks noGrp="1"/>
          </p:cNvSpPr>
          <p:nvPr>
            <p:ph type="sldNum" sz="quarter" idx="10"/>
          </p:nvPr>
        </p:nvSpPr>
        <p:spPr/>
        <p:txBody>
          <a:bodyPr/>
          <a:lstStyle/>
          <a:p>
            <a:fld id="{5876D7DF-98D4-9E4E-884E-4E9FC6068E9E}" type="slidenum">
              <a:rPr lang="en-GB" smtClean="0"/>
              <a:pPr/>
              <a:t>4</a:t>
            </a:fld>
            <a:endParaRPr lang="en-GB"/>
          </a:p>
        </p:txBody>
      </p:sp>
    </p:spTree>
    <p:extLst>
      <p:ext uri="{BB962C8B-B14F-4D97-AF65-F5344CB8AC3E}">
        <p14:creationId xmlns:p14="http://schemas.microsoft.com/office/powerpoint/2010/main" val="2454037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addition to the aftermath of the financial and economic crisis and reduction in healthcare and pharmaceutical spending, Europe is faced with an ageing European population (slide 5). In 2014, the population over 65 years was 129 million, which will increase to 191million in 2050, representing a 50% increase in this age group. This means </a:t>
            </a:r>
            <a:r>
              <a:rPr lang="en-GB" smtClean="0"/>
              <a:t>that around 28</a:t>
            </a:r>
            <a:r>
              <a:rPr lang="en-GB" dirty="0" smtClean="0"/>
              <a:t>% of the entire population will be aged over 65 years </a:t>
            </a:r>
            <a:r>
              <a:rPr lang="en-GB" smtClean="0"/>
              <a:t>by 2050</a:t>
            </a:r>
            <a:r>
              <a:rPr lang="en-GB" dirty="0" smtClean="0"/>
              <a:t>, which is undoubtedly associated with an increase in the prevalence of chronic diseases. </a:t>
            </a:r>
            <a:endParaRPr lang="en-GB" dirty="0"/>
          </a:p>
        </p:txBody>
      </p:sp>
      <p:sp>
        <p:nvSpPr>
          <p:cNvPr id="4" name="Slide Number Placeholder 3"/>
          <p:cNvSpPr>
            <a:spLocks noGrp="1"/>
          </p:cNvSpPr>
          <p:nvPr>
            <p:ph type="sldNum" sz="quarter" idx="10"/>
          </p:nvPr>
        </p:nvSpPr>
        <p:spPr/>
        <p:txBody>
          <a:bodyPr/>
          <a:lstStyle/>
          <a:p>
            <a:fld id="{5876D7DF-98D4-9E4E-884E-4E9FC6068E9E}" type="slidenum">
              <a:rPr lang="en-GB" smtClean="0"/>
              <a:pPr/>
              <a:t>5</a:t>
            </a:fld>
            <a:endParaRPr lang="en-GB"/>
          </a:p>
        </p:txBody>
      </p:sp>
    </p:spTree>
    <p:extLst>
      <p:ext uri="{BB962C8B-B14F-4D97-AF65-F5344CB8AC3E}">
        <p14:creationId xmlns:p14="http://schemas.microsoft.com/office/powerpoint/2010/main" val="2509828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growth in the elderly population is also accompanied by another challenge – the high prices of new branded medicines coming to the market. IMS data shows that global spending on new brand medicines has more than doubled in 2014 to almost 29 BN USD, which constitutes about 2.6% of total global pharmaceutical spending in 2014. These numbers also clearly highlight the impact of viral hepatitis drugs on this figure. Both of Europe’s ageing population and the increased cost of new branded medicines pose a major social and economic challenge for Europe and open up the debate of healthcare sustainability.</a:t>
            </a:r>
            <a:endParaRPr lang="en-GB" dirty="0"/>
          </a:p>
        </p:txBody>
      </p:sp>
      <p:sp>
        <p:nvSpPr>
          <p:cNvPr id="4" name="Slide Number Placeholder 3"/>
          <p:cNvSpPr>
            <a:spLocks noGrp="1"/>
          </p:cNvSpPr>
          <p:nvPr>
            <p:ph type="sldNum" sz="quarter" idx="10"/>
          </p:nvPr>
        </p:nvSpPr>
        <p:spPr/>
        <p:txBody>
          <a:bodyPr/>
          <a:lstStyle/>
          <a:p>
            <a:fld id="{5876D7DF-98D4-9E4E-884E-4E9FC6068E9E}" type="slidenum">
              <a:rPr lang="en-GB" smtClean="0"/>
              <a:pPr/>
              <a:t>6</a:t>
            </a:fld>
            <a:endParaRPr lang="en-GB"/>
          </a:p>
        </p:txBody>
      </p:sp>
    </p:spTree>
    <p:extLst>
      <p:ext uri="{BB962C8B-B14F-4D97-AF65-F5344CB8AC3E}">
        <p14:creationId xmlns:p14="http://schemas.microsoft.com/office/powerpoint/2010/main" val="1082623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a:t>
            </a:r>
            <a:r>
              <a:rPr lang="en-GB" baseline="0" dirty="0" smtClean="0"/>
              <a:t> is clear that generic medicines provide a positive economic impact within Europe (slide 8).</a:t>
            </a:r>
            <a:endParaRPr lang="en-GB" dirty="0"/>
          </a:p>
        </p:txBody>
      </p:sp>
      <p:sp>
        <p:nvSpPr>
          <p:cNvPr id="4" name="Slide Number Placeholder 3"/>
          <p:cNvSpPr>
            <a:spLocks noGrp="1"/>
          </p:cNvSpPr>
          <p:nvPr>
            <p:ph type="sldNum" sz="quarter" idx="10"/>
          </p:nvPr>
        </p:nvSpPr>
        <p:spPr/>
        <p:txBody>
          <a:bodyPr/>
          <a:lstStyle/>
          <a:p>
            <a:fld id="{5876D7DF-98D4-9E4E-884E-4E9FC6068E9E}" type="slidenum">
              <a:rPr lang="en-GB" smtClean="0"/>
              <a:pPr/>
              <a:t>7</a:t>
            </a:fld>
            <a:endParaRPr lang="en-GB"/>
          </a:p>
        </p:txBody>
      </p:sp>
    </p:spTree>
    <p:extLst>
      <p:ext uri="{BB962C8B-B14F-4D97-AF65-F5344CB8AC3E}">
        <p14:creationId xmlns:p14="http://schemas.microsoft.com/office/powerpoint/2010/main" val="1214473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where generic medicines come into play. Generic medicines offer an incredible opportunity for the sustainability of European healthcare systems. Generic medicines make up 56% of dispensed medicines within Europe, while only accounting for 22% of pharmaceutical expenditure. Patient access to high quality medicines has more than doubled over the past ten years thanks to generic medicines and without generic competition, European governments would have had to pay an additional 100 BN EUR in 2014. </a:t>
            </a:r>
          </a:p>
          <a:p>
            <a:endParaRPr lang="en-GB" dirty="0" smtClean="0"/>
          </a:p>
          <a:p>
            <a:r>
              <a:rPr lang="en-GB" dirty="0" smtClean="0"/>
              <a:t>Generic medicines are not only crucial for healthcare systems but are also an important contributor to the European economy. Over 350 manufacturing sites across Europe produce Europe’s essential medicines, employ over 160,000 employees and invest 7-17% of their turnover into R&amp;D activities.</a:t>
            </a:r>
          </a:p>
          <a:p>
            <a:endParaRPr lang="fr-BE" dirty="0" smtClean="0"/>
          </a:p>
          <a:p>
            <a:r>
              <a:rPr lang="fr-BE" dirty="0" smtClean="0"/>
              <a:t>R&amp;D </a:t>
            </a:r>
            <a:r>
              <a:rPr lang="fr-BE" dirty="0" err="1" smtClean="0"/>
              <a:t>investment</a:t>
            </a:r>
            <a:r>
              <a:rPr lang="fr-BE" dirty="0" smtClean="0"/>
              <a:t> </a:t>
            </a:r>
            <a:r>
              <a:rPr lang="fr-BE" dirty="0" err="1" smtClean="0"/>
              <a:t>originator</a:t>
            </a:r>
            <a:r>
              <a:rPr lang="fr-BE" dirty="0" smtClean="0"/>
              <a:t> </a:t>
            </a:r>
            <a:r>
              <a:rPr lang="fr-BE" dirty="0" err="1" smtClean="0"/>
              <a:t>companies</a:t>
            </a:r>
            <a:r>
              <a:rPr lang="fr-BE" dirty="0" smtClean="0"/>
              <a:t>: range </a:t>
            </a:r>
            <a:r>
              <a:rPr lang="fr-BE" dirty="0" err="1" smtClean="0"/>
              <a:t>from</a:t>
            </a:r>
            <a:r>
              <a:rPr lang="fr-BE" dirty="0" smtClean="0"/>
              <a:t> 7-25%.</a:t>
            </a:r>
            <a:r>
              <a:rPr lang="fr-BE" baseline="0" dirty="0" smtClean="0"/>
              <a:t> </a:t>
            </a:r>
            <a:r>
              <a:rPr lang="fr-BE" baseline="0" dirty="0" err="1" smtClean="0"/>
              <a:t>Within</a:t>
            </a:r>
            <a:r>
              <a:rPr lang="fr-BE" baseline="0" dirty="0" smtClean="0"/>
              <a:t> Europe, the </a:t>
            </a:r>
            <a:r>
              <a:rPr lang="fr-BE" baseline="0" dirty="0" err="1" smtClean="0"/>
              <a:t>pharmaceutical</a:t>
            </a:r>
            <a:r>
              <a:rPr lang="fr-BE" baseline="0" dirty="0" smtClean="0"/>
              <a:t> </a:t>
            </a:r>
            <a:r>
              <a:rPr lang="fr-BE" baseline="0" dirty="0" err="1" smtClean="0"/>
              <a:t>industry</a:t>
            </a:r>
            <a:r>
              <a:rPr lang="fr-BE" baseline="0" dirty="0" smtClean="0"/>
              <a:t> </a:t>
            </a:r>
            <a:r>
              <a:rPr lang="fr-BE" baseline="0" dirty="0" err="1" smtClean="0"/>
              <a:t>spends</a:t>
            </a:r>
            <a:r>
              <a:rPr lang="fr-BE" baseline="0" dirty="0" smtClean="0"/>
              <a:t> </a:t>
            </a:r>
            <a:r>
              <a:rPr lang="fr-BE" baseline="0" dirty="0" err="1" smtClean="0"/>
              <a:t>above</a:t>
            </a:r>
            <a:r>
              <a:rPr lang="fr-BE" baseline="0" dirty="0" smtClean="0"/>
              <a:t> 30bn euros on R&amp;D, </a:t>
            </a:r>
            <a:r>
              <a:rPr lang="fr-BE" baseline="0" dirty="0" err="1" smtClean="0"/>
              <a:t>which</a:t>
            </a:r>
            <a:r>
              <a:rPr lang="fr-BE" baseline="0" dirty="0" smtClean="0"/>
              <a:t> </a:t>
            </a:r>
            <a:r>
              <a:rPr lang="fr-BE" baseline="0" dirty="0" err="1" smtClean="0"/>
              <a:t>ranks</a:t>
            </a:r>
            <a:r>
              <a:rPr lang="fr-BE" baseline="0" dirty="0" smtClean="0"/>
              <a:t> </a:t>
            </a:r>
            <a:r>
              <a:rPr lang="fr-BE" baseline="0" dirty="0" err="1" smtClean="0"/>
              <a:t>them</a:t>
            </a:r>
            <a:r>
              <a:rPr lang="fr-BE" baseline="0" dirty="0" smtClean="0"/>
              <a:t> second </a:t>
            </a:r>
            <a:r>
              <a:rPr lang="fr-BE" baseline="0" dirty="0" err="1" smtClean="0"/>
              <a:t>only</a:t>
            </a:r>
            <a:r>
              <a:rPr lang="fr-BE" baseline="0" dirty="0" smtClean="0"/>
              <a:t> </a:t>
            </a:r>
            <a:r>
              <a:rPr lang="fr-BE" baseline="0" dirty="0" err="1" smtClean="0"/>
              <a:t>behind</a:t>
            </a:r>
            <a:r>
              <a:rPr lang="fr-BE" baseline="0" dirty="0" smtClean="0"/>
              <a:t> the </a:t>
            </a:r>
            <a:r>
              <a:rPr lang="fr-BE" baseline="0" dirty="0" err="1" smtClean="0"/>
              <a:t>automotive</a:t>
            </a:r>
            <a:r>
              <a:rPr lang="fr-BE" baseline="0" dirty="0" smtClean="0"/>
              <a:t> </a:t>
            </a:r>
            <a:r>
              <a:rPr lang="fr-BE" baseline="0" dirty="0" err="1" smtClean="0"/>
              <a:t>industry</a:t>
            </a:r>
            <a:r>
              <a:rPr lang="fr-BE" baseline="0" dirty="0" smtClean="0"/>
              <a:t>. </a:t>
            </a:r>
            <a:r>
              <a:rPr lang="fr-BE" baseline="0" dirty="0" err="1" smtClean="0"/>
              <a:t>However</a:t>
            </a:r>
            <a:r>
              <a:rPr lang="fr-BE" baseline="0" dirty="0" smtClean="0"/>
              <a:t>, relative to </a:t>
            </a:r>
            <a:r>
              <a:rPr lang="fr-BE" baseline="0" dirty="0" err="1" smtClean="0"/>
              <a:t>their</a:t>
            </a:r>
            <a:r>
              <a:rPr lang="fr-BE" baseline="0" dirty="0" smtClean="0"/>
              <a:t> turnover, the </a:t>
            </a:r>
            <a:r>
              <a:rPr lang="fr-BE" baseline="0" dirty="0" err="1" smtClean="0"/>
              <a:t>pharmaceutical</a:t>
            </a:r>
            <a:r>
              <a:rPr lang="fr-BE" baseline="0" dirty="0" smtClean="0"/>
              <a:t> </a:t>
            </a:r>
            <a:r>
              <a:rPr lang="fr-BE" baseline="0" dirty="0" err="1" smtClean="0"/>
              <a:t>industry</a:t>
            </a:r>
            <a:r>
              <a:rPr lang="fr-BE" baseline="0" dirty="0" smtClean="0"/>
              <a:t> </a:t>
            </a:r>
            <a:r>
              <a:rPr lang="fr-BE" baseline="0" dirty="0" err="1" smtClean="0"/>
              <a:t>is</a:t>
            </a:r>
            <a:r>
              <a:rPr lang="fr-BE" baseline="0" dirty="0" smtClean="0"/>
              <a:t> the </a:t>
            </a:r>
            <a:r>
              <a:rPr lang="fr-BE" baseline="0" dirty="0" err="1" smtClean="0"/>
              <a:t>biggest</a:t>
            </a:r>
            <a:r>
              <a:rPr lang="fr-BE" baseline="0" dirty="0" smtClean="0"/>
              <a:t> </a:t>
            </a:r>
            <a:r>
              <a:rPr lang="fr-BE" baseline="0" dirty="0" err="1" smtClean="0"/>
              <a:t>investor</a:t>
            </a:r>
            <a:r>
              <a:rPr lang="fr-BE" baseline="0" smtClean="0"/>
              <a:t> in R&amp;D.</a:t>
            </a:r>
            <a:endParaRPr lang="en-GB" dirty="0"/>
          </a:p>
        </p:txBody>
      </p:sp>
      <p:sp>
        <p:nvSpPr>
          <p:cNvPr id="4" name="Slide Number Placeholder 3"/>
          <p:cNvSpPr>
            <a:spLocks noGrp="1"/>
          </p:cNvSpPr>
          <p:nvPr>
            <p:ph type="sldNum" sz="quarter" idx="10"/>
          </p:nvPr>
        </p:nvSpPr>
        <p:spPr/>
        <p:txBody>
          <a:bodyPr/>
          <a:lstStyle/>
          <a:p>
            <a:fld id="{5876D7DF-98D4-9E4E-884E-4E9FC6068E9E}" type="slidenum">
              <a:rPr lang="en-GB" smtClean="0"/>
              <a:pPr/>
              <a:t>8</a:t>
            </a:fld>
            <a:endParaRPr lang="en-GB"/>
          </a:p>
        </p:txBody>
      </p:sp>
    </p:spTree>
    <p:extLst>
      <p:ext uri="{BB962C8B-B14F-4D97-AF65-F5344CB8AC3E}">
        <p14:creationId xmlns:p14="http://schemas.microsoft.com/office/powerpoint/2010/main" val="286485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The generic medicines system has had equally significant effects within the manufacturing base. In Italy</a:t>
            </a:r>
            <a:r>
              <a:rPr lang="en-US" sz="1200" kern="1200" baseline="0" dirty="0" smtClean="0">
                <a:solidFill>
                  <a:schemeClr val="tx1"/>
                </a:solidFill>
                <a:effectLst/>
                <a:latin typeface="Times New Roman" pitchFamily="18" charset="0"/>
                <a:ea typeface="+mn-ea"/>
                <a:cs typeface="+mn-cs"/>
              </a:rPr>
              <a:t> </a:t>
            </a:r>
            <a:r>
              <a:rPr lang="en-US" sz="1200" kern="1200" baseline="0" smtClean="0">
                <a:solidFill>
                  <a:schemeClr val="tx1"/>
                </a:solidFill>
                <a:effectLst/>
                <a:latin typeface="Times New Roman" pitchFamily="18" charset="0"/>
                <a:ea typeface="+mn-ea"/>
                <a:cs typeface="+mn-cs"/>
              </a:rPr>
              <a:t>for instance, i</a:t>
            </a:r>
            <a:r>
              <a:rPr lang="en-US" sz="1200" kern="1200" smtClean="0">
                <a:solidFill>
                  <a:schemeClr val="tx1"/>
                </a:solidFill>
                <a:effectLst/>
                <a:latin typeface="Times New Roman" pitchFamily="18" charset="0"/>
                <a:ea typeface="+mn-ea"/>
                <a:cs typeface="+mn-cs"/>
              </a:rPr>
              <a:t>n </a:t>
            </a:r>
            <a:r>
              <a:rPr lang="en-US" sz="1200" kern="1200" dirty="0" smtClean="0">
                <a:solidFill>
                  <a:schemeClr val="tx1"/>
                </a:solidFill>
                <a:effectLst/>
                <a:latin typeface="Times New Roman" pitchFamily="18" charset="0"/>
                <a:ea typeface="+mn-ea"/>
                <a:cs typeface="+mn-cs"/>
              </a:rPr>
              <a:t>the past five years, generic medicines companies have made a relatively greater contribution to growth in investment, value added and employment than the pharmaceutical sector as a whole, showing that the potential positive impact could go well beyond the simple effect of public spending rationalization</a:t>
            </a:r>
            <a:r>
              <a:rPr lang="en-GB" sz="1200" kern="1200" dirty="0" smtClean="0">
                <a:solidFill>
                  <a:schemeClr val="tx1"/>
                </a:solidFill>
                <a:effectLst/>
                <a:latin typeface="Times New Roman" pitchFamily="18" charset="0"/>
                <a:ea typeface="+mn-ea"/>
                <a:cs typeface="+mn-cs"/>
              </a:rPr>
              <a:t>. </a:t>
            </a:r>
            <a:endParaRPr lang="en-GB" dirty="0"/>
          </a:p>
        </p:txBody>
      </p:sp>
      <p:sp>
        <p:nvSpPr>
          <p:cNvPr id="4" name="Slide Number Placeholder 3"/>
          <p:cNvSpPr>
            <a:spLocks noGrp="1"/>
          </p:cNvSpPr>
          <p:nvPr>
            <p:ph type="sldNum" sz="quarter" idx="10"/>
          </p:nvPr>
        </p:nvSpPr>
        <p:spPr/>
        <p:txBody>
          <a:bodyPr/>
          <a:lstStyle/>
          <a:p>
            <a:fld id="{5876D7DF-98D4-9E4E-884E-4E9FC6068E9E}" type="slidenum">
              <a:rPr lang="en-GB" smtClean="0"/>
              <a:pPr/>
              <a:t>9</a:t>
            </a:fld>
            <a:endParaRPr lang="en-GB"/>
          </a:p>
        </p:txBody>
      </p:sp>
    </p:spTree>
    <p:extLst>
      <p:ext uri="{BB962C8B-B14F-4D97-AF65-F5344CB8AC3E}">
        <p14:creationId xmlns:p14="http://schemas.microsoft.com/office/powerpoint/2010/main" val="1566449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While generic medicines already contribute to the sustainability of healthcare budgets, the value that they bring to Europe can still be expanded. In many European national markets, there is still a considerable amount of off-patent original brands available for generic production and penetration into markets, both by volume and value. The green sections of the bar graphs in this slide demonstrate this opportunity in volume across different markets in Europe.</a:t>
            </a:r>
            <a:endParaRPr lang="en-GB" dirty="0"/>
          </a:p>
        </p:txBody>
      </p:sp>
      <p:sp>
        <p:nvSpPr>
          <p:cNvPr id="4" name="Slide Number Placeholder 3"/>
          <p:cNvSpPr>
            <a:spLocks noGrp="1"/>
          </p:cNvSpPr>
          <p:nvPr>
            <p:ph type="sldNum" sz="quarter" idx="10"/>
          </p:nvPr>
        </p:nvSpPr>
        <p:spPr/>
        <p:txBody>
          <a:bodyPr/>
          <a:lstStyle/>
          <a:p>
            <a:fld id="{5876D7DF-98D4-9E4E-884E-4E9FC6068E9E}" type="slidenum">
              <a:rPr lang="en-GB" smtClean="0"/>
              <a:pPr/>
              <a:t>10</a:t>
            </a:fld>
            <a:endParaRPr lang="en-GB"/>
          </a:p>
        </p:txBody>
      </p:sp>
    </p:spTree>
    <p:extLst>
      <p:ext uri="{BB962C8B-B14F-4D97-AF65-F5344CB8AC3E}">
        <p14:creationId xmlns:p14="http://schemas.microsoft.com/office/powerpoint/2010/main" val="21079020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8202" y="220763"/>
            <a:ext cx="1485568" cy="720000"/>
          </a:xfrm>
          <a:prstGeom prst="rect">
            <a:avLst/>
          </a:prstGeom>
        </p:spPr>
      </p:pic>
      <p:sp>
        <p:nvSpPr>
          <p:cNvPr id="2" name="Title 1"/>
          <p:cNvSpPr>
            <a:spLocks noGrp="1"/>
          </p:cNvSpPr>
          <p:nvPr>
            <p:ph type="ctrTitle"/>
          </p:nvPr>
        </p:nvSpPr>
        <p:spPr>
          <a:xfrm>
            <a:off x="685800" y="1122363"/>
            <a:ext cx="7772400" cy="2387600"/>
          </a:xfrm>
        </p:spPr>
        <p:txBody>
          <a:bodyPr anchor="b">
            <a:normAutofit/>
          </a:bodyPr>
          <a:lstStyle>
            <a:lvl1pPr algn="ctr">
              <a:defRPr sz="4400" b="1">
                <a:solidFill>
                  <a:srgbClr val="0155A3"/>
                </a:solidFill>
                <a:latin typeface="HelveticaNeueLT Std Lt"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solidFill>
                  <a:srgbClr val="0155A3"/>
                </a:solidFill>
                <a:latin typeface="HelveticaNeueLT Std Lt"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8" name="Rectangle 7"/>
          <p:cNvSpPr/>
          <p:nvPr userDrawn="1"/>
        </p:nvSpPr>
        <p:spPr>
          <a:xfrm>
            <a:off x="0" y="6538913"/>
            <a:ext cx="3716082" cy="276999"/>
          </a:xfrm>
          <a:prstGeom prst="rect">
            <a:avLst/>
          </a:prstGeom>
        </p:spPr>
        <p:txBody>
          <a:bodyPr wrap="none">
            <a:spAutoFit/>
          </a:bodyPr>
          <a:lstStyle/>
          <a:p>
            <a:r>
              <a:rPr lang="en-US" baseline="30000" dirty="0" smtClean="0">
                <a:solidFill>
                  <a:schemeClr val="bg1"/>
                </a:solidFill>
                <a:latin typeface="HelveticaNeueLT Std Lt" pitchFamily="34" charset="0"/>
              </a:rPr>
              <a:t>quality • patients • value • sustainability • partnership</a:t>
            </a:r>
          </a:p>
        </p:txBody>
      </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01000" y="6296325"/>
            <a:ext cx="861352" cy="321919"/>
          </a:xfrm>
          <a:prstGeom prst="rect">
            <a:avLst/>
          </a:prstGeom>
        </p:spPr>
      </p:pic>
    </p:spTree>
    <p:extLst>
      <p:ext uri="{BB962C8B-B14F-4D97-AF65-F5344CB8AC3E}">
        <p14:creationId xmlns:p14="http://schemas.microsoft.com/office/powerpoint/2010/main" val="4158928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Picture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5874"/>
            <a:ext cx="7886700" cy="1325563"/>
          </a:xfrm>
        </p:spPr>
        <p:txBody>
          <a:bodyPr>
            <a:normAutofit/>
          </a:bodyPr>
          <a:lstStyle>
            <a:lvl1pPr algn="r">
              <a:defRPr lang="en-US" sz="3200" b="1" kern="1200" dirty="0">
                <a:solidFill>
                  <a:srgbClr val="0155A3"/>
                </a:solidFill>
                <a:latin typeface="HelveticaNeueLT Std Lt" pitchFamily="34" charset="0"/>
                <a:ea typeface="+mj-ea"/>
                <a:cs typeface="+mj-cs"/>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4629150" y="1571625"/>
            <a:ext cx="3886200" cy="4351338"/>
          </a:xfrm>
        </p:spPr>
        <p:txBody>
          <a:bodyPr/>
          <a:lstStyle>
            <a:lvl1pPr>
              <a:buClr>
                <a:srgbClr val="0155A3"/>
              </a:buClr>
              <a:defRPr sz="2000">
                <a:solidFill>
                  <a:schemeClr val="tx1">
                    <a:lumMod val="65000"/>
                    <a:lumOff val="35000"/>
                  </a:schemeClr>
                </a:solidFill>
                <a:latin typeface="HelveticaNeueLT Std Lt" pitchFamily="34" charset="0"/>
              </a:defRPr>
            </a:lvl1pPr>
            <a:lvl2pPr>
              <a:buClr>
                <a:srgbClr val="009ECB"/>
              </a:buClr>
              <a:defRPr sz="1800">
                <a:solidFill>
                  <a:schemeClr val="tx1">
                    <a:lumMod val="65000"/>
                    <a:lumOff val="35000"/>
                  </a:schemeClr>
                </a:solidFill>
                <a:latin typeface="HelveticaNeueLT Std Lt" pitchFamily="34" charset="0"/>
              </a:defRPr>
            </a:lvl2pPr>
            <a:lvl3pPr>
              <a:buClr>
                <a:srgbClr val="9AC328"/>
              </a:buClr>
              <a:defRPr sz="1600">
                <a:solidFill>
                  <a:schemeClr val="tx1">
                    <a:lumMod val="65000"/>
                    <a:lumOff val="35000"/>
                  </a:schemeClr>
                </a:solidFill>
                <a:latin typeface="HelveticaNeueLT Std Lt" pitchFamily="34" charset="0"/>
              </a:defRPr>
            </a:lvl3pPr>
            <a:lvl4pPr>
              <a:buClr>
                <a:srgbClr val="B9328A"/>
              </a:buClr>
              <a:defRPr sz="1400">
                <a:solidFill>
                  <a:schemeClr val="tx1">
                    <a:lumMod val="65000"/>
                    <a:lumOff val="35000"/>
                  </a:schemeClr>
                </a:solidFill>
                <a:latin typeface="HelveticaNeueLT Std Lt" pitchFamily="34" charset="0"/>
              </a:defRPr>
            </a:lvl4pPr>
            <a:lvl5pPr>
              <a:defRPr>
                <a:solidFill>
                  <a:schemeClr val="tx1">
                    <a:lumMod val="65000"/>
                    <a:lumOff val="35000"/>
                  </a:schemeClr>
                </a:solidFill>
                <a:latin typeface="HelveticaNeueLT Std"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Date Placeholder 4"/>
          <p:cNvSpPr>
            <a:spLocks noGrp="1"/>
          </p:cNvSpPr>
          <p:nvPr>
            <p:ph type="dt" sz="half" idx="10"/>
          </p:nvPr>
        </p:nvSpPr>
        <p:spPr/>
        <p:txBody>
          <a:bodyPr/>
          <a:lstStyle>
            <a:lvl1pPr>
              <a:defRPr sz="1100">
                <a:solidFill>
                  <a:schemeClr val="tx1">
                    <a:lumMod val="65000"/>
                    <a:lumOff val="35000"/>
                  </a:schemeClr>
                </a:solidFill>
                <a:latin typeface="HelveticaNeueLT Std Lt" pitchFamily="34" charset="0"/>
              </a:defRPr>
            </a:lvl1pPr>
          </a:lstStyle>
          <a:p>
            <a:fld id="{88A6F53F-8A54-4A79-8103-48AFC8B113D8}" type="datetimeFigureOut">
              <a:rPr lang="fr-BE" smtClean="0"/>
              <a:pPr/>
              <a:t>06-07-16</a:t>
            </a:fld>
            <a:endParaRPr lang="fr-BE" dirty="0"/>
          </a:p>
        </p:txBody>
      </p:sp>
      <p:sp>
        <p:nvSpPr>
          <p:cNvPr id="6" name="Footer Placeholder 5"/>
          <p:cNvSpPr>
            <a:spLocks noGrp="1"/>
          </p:cNvSpPr>
          <p:nvPr>
            <p:ph type="ftr" sz="quarter" idx="11"/>
          </p:nvPr>
        </p:nvSpPr>
        <p:spPr/>
        <p:txBody>
          <a:bodyPr/>
          <a:lstStyle>
            <a:lvl1pPr>
              <a:defRPr sz="1100">
                <a:solidFill>
                  <a:schemeClr val="tx1">
                    <a:lumMod val="65000"/>
                    <a:lumOff val="35000"/>
                  </a:schemeClr>
                </a:solidFill>
                <a:latin typeface="HelveticaNeueLT Std Lt" pitchFamily="34" charset="0"/>
              </a:defRPr>
            </a:lvl1pPr>
          </a:lstStyle>
          <a:p>
            <a:endParaRPr lang="fr-BE" dirty="0"/>
          </a:p>
        </p:txBody>
      </p:sp>
      <p:sp>
        <p:nvSpPr>
          <p:cNvPr id="7" name="Slide Number Placeholder 6"/>
          <p:cNvSpPr>
            <a:spLocks noGrp="1"/>
          </p:cNvSpPr>
          <p:nvPr>
            <p:ph type="sldNum" sz="quarter" idx="12"/>
          </p:nvPr>
        </p:nvSpPr>
        <p:spPr/>
        <p:txBody>
          <a:bodyPr/>
          <a:lstStyle>
            <a:lvl1pPr>
              <a:defRPr sz="1100">
                <a:solidFill>
                  <a:schemeClr val="tx1">
                    <a:lumMod val="65000"/>
                    <a:lumOff val="35000"/>
                  </a:schemeClr>
                </a:solidFill>
                <a:latin typeface="HelveticaNeueLT Std Lt" pitchFamily="34" charset="0"/>
              </a:defRPr>
            </a:lvl1pPr>
          </a:lstStyle>
          <a:p>
            <a:pPr algn="l"/>
            <a:fld id="{EBF5BBF1-494F-49AB-89F5-B64075298122}" type="slidenum">
              <a:rPr lang="fr-BE" smtClean="0"/>
              <a:pPr algn="l"/>
              <a:t>‹#›</a:t>
            </a:fld>
            <a:endParaRPr lang="fr-BE" dirty="0"/>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2456" y="6242879"/>
            <a:ext cx="7912894" cy="46986"/>
          </a:xfrm>
          <a:prstGeom prst="rect">
            <a:avLst/>
          </a:prstGeom>
        </p:spPr>
      </p:pic>
      <p:sp>
        <p:nvSpPr>
          <p:cNvPr id="16" name="Content Placeholder 2"/>
          <p:cNvSpPr>
            <a:spLocks noGrp="1"/>
          </p:cNvSpPr>
          <p:nvPr>
            <p:ph sz="half" idx="1"/>
          </p:nvPr>
        </p:nvSpPr>
        <p:spPr>
          <a:xfrm>
            <a:off x="628650" y="1571625"/>
            <a:ext cx="1864293" cy="2087430"/>
          </a:xfrm>
          <a:prstGeom prst="round2DiagRect">
            <a:avLst/>
          </a:prstGeom>
          <a:ln w="38100"/>
        </p:spPr>
        <p:style>
          <a:lnRef idx="2">
            <a:schemeClr val="accent2"/>
          </a:lnRef>
          <a:fillRef idx="1">
            <a:schemeClr val="lt1"/>
          </a:fillRef>
          <a:effectRef idx="0">
            <a:schemeClr val="accent2"/>
          </a:effectRef>
          <a:fontRef idx="none"/>
        </p:style>
        <p:txBody>
          <a:bodyPr>
            <a:noAutofit/>
          </a:bodyPr>
          <a:lstStyle>
            <a:lvl1pPr>
              <a:buClr>
                <a:srgbClr val="0155A3"/>
              </a:buClr>
              <a:defRPr sz="1100">
                <a:solidFill>
                  <a:schemeClr val="tx1">
                    <a:lumMod val="65000"/>
                    <a:lumOff val="35000"/>
                  </a:schemeClr>
                </a:solidFill>
                <a:latin typeface="HelveticaNeueLT Std Lt" pitchFamily="34" charset="0"/>
              </a:defRPr>
            </a:lvl1pPr>
            <a:lvl2pPr>
              <a:buClr>
                <a:srgbClr val="009ECB"/>
              </a:buClr>
              <a:defRPr sz="800">
                <a:solidFill>
                  <a:schemeClr val="tx1">
                    <a:lumMod val="65000"/>
                    <a:lumOff val="35000"/>
                  </a:schemeClr>
                </a:solidFill>
                <a:latin typeface="HelveticaNeueLT Std" panose="020B0604020202020204" pitchFamily="34" charset="0"/>
              </a:defRPr>
            </a:lvl2pPr>
            <a:lvl3pPr>
              <a:buClr>
                <a:srgbClr val="9AC328"/>
              </a:buClr>
              <a:defRPr sz="700">
                <a:solidFill>
                  <a:schemeClr val="tx1">
                    <a:lumMod val="65000"/>
                    <a:lumOff val="35000"/>
                  </a:schemeClr>
                </a:solidFill>
                <a:latin typeface="HelveticaNeueLT Std" panose="020B0604020202020204" pitchFamily="34" charset="0"/>
              </a:defRPr>
            </a:lvl3pPr>
            <a:lvl4pPr>
              <a:buClr>
                <a:srgbClr val="B9328A"/>
              </a:buClr>
              <a:defRPr sz="600">
                <a:solidFill>
                  <a:schemeClr val="tx1">
                    <a:lumMod val="65000"/>
                    <a:lumOff val="35000"/>
                  </a:schemeClr>
                </a:solidFill>
                <a:latin typeface="HelveticaNeueLT Std" panose="020B0604020202020204" pitchFamily="34" charset="0"/>
              </a:defRPr>
            </a:lvl4pPr>
            <a:lvl5pPr>
              <a:defRPr>
                <a:solidFill>
                  <a:schemeClr val="tx1">
                    <a:lumMod val="65000"/>
                    <a:lumOff val="35000"/>
                  </a:schemeClr>
                </a:solidFill>
                <a:latin typeface="HelveticaNeueLT Std" panose="020B0604020202020204" pitchFamily="34" charset="0"/>
              </a:defRPr>
            </a:lvl5pPr>
          </a:lstStyle>
          <a:p>
            <a:pPr lvl="0"/>
            <a:r>
              <a:rPr lang="en-US" dirty="0" smtClean="0"/>
              <a:t>Click to edit Master text styles</a:t>
            </a:r>
          </a:p>
          <a:p>
            <a:pPr lvl="0"/>
            <a:endParaRPr lang="en-US" dirty="0" smtClean="0"/>
          </a:p>
        </p:txBody>
      </p:sp>
      <p:sp>
        <p:nvSpPr>
          <p:cNvPr id="17" name="Content Placeholder 2"/>
          <p:cNvSpPr>
            <a:spLocks noGrp="1"/>
          </p:cNvSpPr>
          <p:nvPr>
            <p:ph sz="half" idx="13"/>
          </p:nvPr>
        </p:nvSpPr>
        <p:spPr>
          <a:xfrm>
            <a:off x="2628900" y="1571625"/>
            <a:ext cx="1864293" cy="2087430"/>
          </a:xfrm>
          <a:prstGeom prst="round2DiagRect">
            <a:avLst/>
          </a:prstGeom>
          <a:solidFill>
            <a:schemeClr val="bg1">
              <a:lumMod val="85000"/>
            </a:schemeClr>
          </a:solidFill>
          <a:ln w="38100"/>
        </p:spPr>
        <p:style>
          <a:lnRef idx="2">
            <a:schemeClr val="accent4"/>
          </a:lnRef>
          <a:fillRef idx="1">
            <a:schemeClr val="lt1"/>
          </a:fillRef>
          <a:effectRef idx="0">
            <a:schemeClr val="accent4"/>
          </a:effectRef>
          <a:fontRef idx="none"/>
        </p:style>
        <p:txBody>
          <a:bodyPr>
            <a:noAutofit/>
          </a:bodyPr>
          <a:lstStyle>
            <a:lvl1pPr>
              <a:buClr>
                <a:srgbClr val="0155A3"/>
              </a:buClr>
              <a:defRPr sz="1100">
                <a:solidFill>
                  <a:schemeClr val="tx1">
                    <a:lumMod val="65000"/>
                    <a:lumOff val="35000"/>
                  </a:schemeClr>
                </a:solidFill>
                <a:latin typeface="HelveticaNeueLT Std Lt" pitchFamily="34" charset="0"/>
              </a:defRPr>
            </a:lvl1pPr>
            <a:lvl2pPr>
              <a:buClr>
                <a:srgbClr val="009ECB"/>
              </a:buClr>
              <a:defRPr sz="800">
                <a:solidFill>
                  <a:schemeClr val="tx1">
                    <a:lumMod val="65000"/>
                    <a:lumOff val="35000"/>
                  </a:schemeClr>
                </a:solidFill>
                <a:latin typeface="HelveticaNeueLT Std" panose="020B0604020202020204" pitchFamily="34" charset="0"/>
              </a:defRPr>
            </a:lvl2pPr>
            <a:lvl3pPr>
              <a:buClr>
                <a:srgbClr val="9AC328"/>
              </a:buClr>
              <a:defRPr sz="700">
                <a:solidFill>
                  <a:schemeClr val="tx1">
                    <a:lumMod val="65000"/>
                    <a:lumOff val="35000"/>
                  </a:schemeClr>
                </a:solidFill>
                <a:latin typeface="HelveticaNeueLT Std" panose="020B0604020202020204" pitchFamily="34" charset="0"/>
              </a:defRPr>
            </a:lvl3pPr>
            <a:lvl4pPr>
              <a:buClr>
                <a:srgbClr val="B9328A"/>
              </a:buClr>
              <a:defRPr sz="600">
                <a:solidFill>
                  <a:schemeClr val="tx1">
                    <a:lumMod val="65000"/>
                    <a:lumOff val="35000"/>
                  </a:schemeClr>
                </a:solidFill>
                <a:latin typeface="HelveticaNeueLT Std" panose="020B0604020202020204" pitchFamily="34" charset="0"/>
              </a:defRPr>
            </a:lvl4pPr>
            <a:lvl5pPr>
              <a:defRPr>
                <a:solidFill>
                  <a:schemeClr val="tx1">
                    <a:lumMod val="65000"/>
                    <a:lumOff val="35000"/>
                  </a:schemeClr>
                </a:solidFill>
                <a:latin typeface="HelveticaNeueLT Std" panose="020B0604020202020204" pitchFamily="34" charset="0"/>
              </a:defRPr>
            </a:lvl5pPr>
          </a:lstStyle>
          <a:p>
            <a:pPr lvl="0"/>
            <a:r>
              <a:rPr lang="en-US" dirty="0" smtClean="0"/>
              <a:t>Click to edit Master text styles</a:t>
            </a:r>
          </a:p>
          <a:p>
            <a:pPr lvl="0"/>
            <a:endParaRPr lang="en-US" dirty="0" smtClean="0"/>
          </a:p>
        </p:txBody>
      </p:sp>
      <p:sp>
        <p:nvSpPr>
          <p:cNvPr id="18" name="Content Placeholder 2"/>
          <p:cNvSpPr>
            <a:spLocks noGrp="1"/>
          </p:cNvSpPr>
          <p:nvPr>
            <p:ph sz="half" idx="14"/>
          </p:nvPr>
        </p:nvSpPr>
        <p:spPr>
          <a:xfrm>
            <a:off x="628650" y="3835533"/>
            <a:ext cx="1864293" cy="2087430"/>
          </a:xfrm>
          <a:prstGeom prst="round2DiagRect">
            <a:avLst/>
          </a:prstGeom>
          <a:solidFill>
            <a:schemeClr val="bg1">
              <a:lumMod val="85000"/>
            </a:schemeClr>
          </a:solidFill>
          <a:ln w="38100">
            <a:solidFill>
              <a:schemeClr val="tx2"/>
            </a:solidFill>
          </a:ln>
        </p:spPr>
        <p:style>
          <a:lnRef idx="2">
            <a:schemeClr val="accent1"/>
          </a:lnRef>
          <a:fillRef idx="1">
            <a:schemeClr val="lt1"/>
          </a:fillRef>
          <a:effectRef idx="0">
            <a:schemeClr val="accent1"/>
          </a:effectRef>
          <a:fontRef idx="none"/>
        </p:style>
        <p:txBody>
          <a:bodyPr>
            <a:noAutofit/>
          </a:bodyPr>
          <a:lstStyle>
            <a:lvl1pPr>
              <a:buClr>
                <a:srgbClr val="0155A3"/>
              </a:buClr>
              <a:defRPr sz="1100">
                <a:solidFill>
                  <a:schemeClr val="tx1">
                    <a:lumMod val="65000"/>
                    <a:lumOff val="35000"/>
                  </a:schemeClr>
                </a:solidFill>
                <a:latin typeface="HelveticaNeueLT Std Lt" pitchFamily="34" charset="0"/>
              </a:defRPr>
            </a:lvl1pPr>
            <a:lvl2pPr>
              <a:buClr>
                <a:srgbClr val="009ECB"/>
              </a:buClr>
              <a:defRPr sz="800">
                <a:solidFill>
                  <a:schemeClr val="tx1">
                    <a:lumMod val="65000"/>
                    <a:lumOff val="35000"/>
                  </a:schemeClr>
                </a:solidFill>
                <a:latin typeface="HelveticaNeueLT Std" panose="020B0604020202020204" pitchFamily="34" charset="0"/>
              </a:defRPr>
            </a:lvl2pPr>
            <a:lvl3pPr>
              <a:buClr>
                <a:srgbClr val="9AC328"/>
              </a:buClr>
              <a:defRPr sz="700">
                <a:solidFill>
                  <a:schemeClr val="tx1">
                    <a:lumMod val="65000"/>
                    <a:lumOff val="35000"/>
                  </a:schemeClr>
                </a:solidFill>
                <a:latin typeface="HelveticaNeueLT Std" panose="020B0604020202020204" pitchFamily="34" charset="0"/>
              </a:defRPr>
            </a:lvl3pPr>
            <a:lvl4pPr>
              <a:buClr>
                <a:srgbClr val="B9328A"/>
              </a:buClr>
              <a:defRPr sz="600">
                <a:solidFill>
                  <a:schemeClr val="tx1">
                    <a:lumMod val="65000"/>
                    <a:lumOff val="35000"/>
                  </a:schemeClr>
                </a:solidFill>
                <a:latin typeface="HelveticaNeueLT Std" panose="020B0604020202020204" pitchFamily="34" charset="0"/>
              </a:defRPr>
            </a:lvl4pPr>
            <a:lvl5pPr>
              <a:defRPr>
                <a:solidFill>
                  <a:schemeClr val="tx1">
                    <a:lumMod val="65000"/>
                    <a:lumOff val="35000"/>
                  </a:schemeClr>
                </a:solidFill>
                <a:latin typeface="HelveticaNeueLT Std" panose="020B0604020202020204" pitchFamily="34" charset="0"/>
              </a:defRPr>
            </a:lvl5pPr>
          </a:lstStyle>
          <a:p>
            <a:pPr lvl="0"/>
            <a:r>
              <a:rPr lang="en-US" dirty="0" smtClean="0"/>
              <a:t>Click to edit Master text styles</a:t>
            </a:r>
          </a:p>
          <a:p>
            <a:pPr lvl="0"/>
            <a:endParaRPr lang="en-US" dirty="0" smtClean="0"/>
          </a:p>
        </p:txBody>
      </p:sp>
      <p:sp>
        <p:nvSpPr>
          <p:cNvPr id="19" name="Content Placeholder 2"/>
          <p:cNvSpPr>
            <a:spLocks noGrp="1"/>
          </p:cNvSpPr>
          <p:nvPr>
            <p:ph sz="half" idx="15"/>
          </p:nvPr>
        </p:nvSpPr>
        <p:spPr>
          <a:xfrm>
            <a:off x="2628900" y="3835533"/>
            <a:ext cx="1864293" cy="2087430"/>
          </a:xfrm>
          <a:prstGeom prst="round2DiagRect">
            <a:avLst/>
          </a:prstGeom>
          <a:ln w="38100"/>
        </p:spPr>
        <p:style>
          <a:lnRef idx="2">
            <a:schemeClr val="accent3"/>
          </a:lnRef>
          <a:fillRef idx="1">
            <a:schemeClr val="lt1"/>
          </a:fillRef>
          <a:effectRef idx="0">
            <a:schemeClr val="accent3"/>
          </a:effectRef>
          <a:fontRef idx="none"/>
        </p:style>
        <p:txBody>
          <a:bodyPr>
            <a:noAutofit/>
          </a:bodyPr>
          <a:lstStyle>
            <a:lvl1pPr>
              <a:buClr>
                <a:srgbClr val="0155A3"/>
              </a:buClr>
              <a:defRPr sz="1100">
                <a:solidFill>
                  <a:schemeClr val="tx1">
                    <a:lumMod val="65000"/>
                    <a:lumOff val="35000"/>
                  </a:schemeClr>
                </a:solidFill>
                <a:latin typeface="HelveticaNeueLT Std Lt" pitchFamily="34" charset="0"/>
              </a:defRPr>
            </a:lvl1pPr>
            <a:lvl2pPr>
              <a:buClr>
                <a:srgbClr val="009ECB"/>
              </a:buClr>
              <a:defRPr sz="800">
                <a:solidFill>
                  <a:schemeClr val="tx1">
                    <a:lumMod val="65000"/>
                    <a:lumOff val="35000"/>
                  </a:schemeClr>
                </a:solidFill>
                <a:latin typeface="HelveticaNeueLT Std" panose="020B0604020202020204" pitchFamily="34" charset="0"/>
              </a:defRPr>
            </a:lvl2pPr>
            <a:lvl3pPr>
              <a:buClr>
                <a:srgbClr val="9AC328"/>
              </a:buClr>
              <a:defRPr sz="700">
                <a:solidFill>
                  <a:schemeClr val="tx1">
                    <a:lumMod val="65000"/>
                    <a:lumOff val="35000"/>
                  </a:schemeClr>
                </a:solidFill>
                <a:latin typeface="HelveticaNeueLT Std" panose="020B0604020202020204" pitchFamily="34" charset="0"/>
              </a:defRPr>
            </a:lvl3pPr>
            <a:lvl4pPr>
              <a:buClr>
                <a:srgbClr val="B9328A"/>
              </a:buClr>
              <a:defRPr sz="600">
                <a:solidFill>
                  <a:schemeClr val="tx1">
                    <a:lumMod val="65000"/>
                    <a:lumOff val="35000"/>
                  </a:schemeClr>
                </a:solidFill>
                <a:latin typeface="HelveticaNeueLT Std" panose="020B0604020202020204" pitchFamily="34" charset="0"/>
              </a:defRPr>
            </a:lvl4pPr>
            <a:lvl5pPr>
              <a:defRPr>
                <a:solidFill>
                  <a:schemeClr val="tx1">
                    <a:lumMod val="65000"/>
                    <a:lumOff val="35000"/>
                  </a:schemeClr>
                </a:solidFill>
                <a:latin typeface="HelveticaNeueLT Std" panose="020B0604020202020204" pitchFamily="34" charset="0"/>
              </a:defRPr>
            </a:lvl5pPr>
          </a:lstStyle>
          <a:p>
            <a:pPr lvl="0"/>
            <a:r>
              <a:rPr lang="en-US" dirty="0" smtClean="0"/>
              <a:t>Click to edit Master text styles</a:t>
            </a:r>
          </a:p>
          <a:p>
            <a:pPr lvl="0"/>
            <a:endParaRPr lang="en-US" dirty="0" smtClean="0"/>
          </a:p>
        </p:txBody>
      </p:sp>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2456" y="339907"/>
            <a:ext cx="1039896" cy="504000"/>
          </a:xfrm>
          <a:prstGeom prst="rect">
            <a:avLst/>
          </a:prstGeom>
        </p:spPr>
      </p:pic>
    </p:spTree>
    <p:extLst>
      <p:ext uri="{BB962C8B-B14F-4D97-AF65-F5344CB8AC3E}">
        <p14:creationId xmlns:p14="http://schemas.microsoft.com/office/powerpoint/2010/main" val="2511040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29842" y="2251075"/>
            <a:ext cx="3868340" cy="3684588"/>
          </a:xfrm>
          <a:ln w="28575">
            <a:solidFill>
              <a:schemeClr val="tx2"/>
            </a:solidFill>
          </a:ln>
        </p:spPr>
        <p:txBody>
          <a:bodyPr/>
          <a:lstStyle>
            <a:lvl1pPr>
              <a:buClr>
                <a:srgbClr val="0155A3"/>
              </a:buClr>
              <a:defRPr sz="2000">
                <a:solidFill>
                  <a:schemeClr val="tx1">
                    <a:lumMod val="65000"/>
                    <a:lumOff val="35000"/>
                  </a:schemeClr>
                </a:solidFill>
                <a:latin typeface="HelveticaNeueLT Std Lt" pitchFamily="34" charset="0"/>
              </a:defRPr>
            </a:lvl1pPr>
            <a:lvl2pPr marL="914400" indent="-457200">
              <a:buClr>
                <a:srgbClr val="009ECB"/>
              </a:buClr>
              <a:buFont typeface="Arial" panose="020B0604020202020204" pitchFamily="34" charset="0"/>
              <a:buChar char="•"/>
              <a:defRPr sz="1800">
                <a:solidFill>
                  <a:schemeClr val="tx1">
                    <a:lumMod val="65000"/>
                    <a:lumOff val="35000"/>
                  </a:schemeClr>
                </a:solidFill>
                <a:latin typeface="HelveticaNeueLT Std Lt" pitchFamily="34" charset="0"/>
              </a:defRPr>
            </a:lvl2pPr>
            <a:lvl3pPr>
              <a:buClr>
                <a:srgbClr val="9AC328"/>
              </a:buClr>
              <a:defRPr sz="1600">
                <a:solidFill>
                  <a:schemeClr val="tx1">
                    <a:lumMod val="65000"/>
                    <a:lumOff val="35000"/>
                  </a:schemeClr>
                </a:solidFill>
                <a:latin typeface="HelveticaNeueLT Std Lt" pitchFamily="34" charset="0"/>
              </a:defRPr>
            </a:lvl3pPr>
            <a:lvl4pPr>
              <a:buClr>
                <a:srgbClr val="B9328A"/>
              </a:buClr>
              <a:defRPr sz="1400">
                <a:solidFill>
                  <a:schemeClr val="tx1">
                    <a:lumMod val="65000"/>
                    <a:lumOff val="35000"/>
                  </a:schemeClr>
                </a:solidFill>
                <a:latin typeface="HelveticaNeueLT Std Lt" pitchFamily="34" charset="0"/>
              </a:defRPr>
            </a:lvl4pPr>
            <a:lvl5pPr>
              <a:defRPr>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Content Placeholder 5"/>
          <p:cNvSpPr>
            <a:spLocks noGrp="1"/>
          </p:cNvSpPr>
          <p:nvPr>
            <p:ph sz="quarter" idx="4"/>
          </p:nvPr>
        </p:nvSpPr>
        <p:spPr>
          <a:xfrm>
            <a:off x="4629150" y="2251075"/>
            <a:ext cx="3887391" cy="3684588"/>
          </a:xfrm>
          <a:ln w="28575">
            <a:solidFill>
              <a:schemeClr val="tx2"/>
            </a:solidFill>
          </a:ln>
        </p:spPr>
        <p:txBody>
          <a:bodyPr/>
          <a:lstStyle>
            <a:lvl1pPr>
              <a:buClr>
                <a:srgbClr val="0155A3"/>
              </a:buClr>
              <a:defRPr sz="2000">
                <a:solidFill>
                  <a:schemeClr val="tx1">
                    <a:lumMod val="65000"/>
                    <a:lumOff val="35000"/>
                  </a:schemeClr>
                </a:solidFill>
                <a:latin typeface="HelveticaNeueLT Std Lt" pitchFamily="34" charset="0"/>
              </a:defRPr>
            </a:lvl1pPr>
            <a:lvl2pPr>
              <a:buClr>
                <a:srgbClr val="009ECB"/>
              </a:buClr>
              <a:defRPr sz="1800">
                <a:solidFill>
                  <a:schemeClr val="tx1">
                    <a:lumMod val="65000"/>
                    <a:lumOff val="35000"/>
                  </a:schemeClr>
                </a:solidFill>
                <a:latin typeface="HelveticaNeueLT Std Lt" pitchFamily="34" charset="0"/>
              </a:defRPr>
            </a:lvl2pPr>
            <a:lvl3pPr>
              <a:buClr>
                <a:srgbClr val="9AC328"/>
              </a:buClr>
              <a:defRPr sz="1600">
                <a:solidFill>
                  <a:schemeClr val="tx1">
                    <a:lumMod val="65000"/>
                    <a:lumOff val="35000"/>
                  </a:schemeClr>
                </a:solidFill>
                <a:latin typeface="HelveticaNeueLT Std Lt" pitchFamily="34" charset="0"/>
              </a:defRPr>
            </a:lvl3pPr>
            <a:lvl4pPr>
              <a:buClr>
                <a:srgbClr val="B9328A"/>
              </a:buClr>
              <a:defRPr sz="1400">
                <a:solidFill>
                  <a:schemeClr val="tx1">
                    <a:lumMod val="65000"/>
                    <a:lumOff val="35000"/>
                  </a:schemeClr>
                </a:solidFill>
                <a:latin typeface="HelveticaNeueLT Std Lt" pitchFamily="34" charset="0"/>
              </a:defRPr>
            </a:lvl4pPr>
            <a:lvl5pPr>
              <a:defRPr>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grpSp>
        <p:nvGrpSpPr>
          <p:cNvPr id="16" name="Group 15"/>
          <p:cNvGrpSpPr/>
          <p:nvPr userDrawn="1"/>
        </p:nvGrpSpPr>
        <p:grpSpPr>
          <a:xfrm>
            <a:off x="4645817" y="1426725"/>
            <a:ext cx="3869533" cy="814387"/>
            <a:chOff x="628649" y="1690689"/>
            <a:chExt cx="3869533" cy="814387"/>
          </a:xfrm>
        </p:grpSpPr>
        <p:sp>
          <p:nvSpPr>
            <p:cNvPr id="17" name="Round Diagonal Corner Rectangle 16"/>
            <p:cNvSpPr/>
            <p:nvPr userDrawn="1"/>
          </p:nvSpPr>
          <p:spPr>
            <a:xfrm>
              <a:off x="628650" y="1802824"/>
              <a:ext cx="3771899" cy="702252"/>
            </a:xfrm>
            <a:prstGeom prst="round2DiagRect">
              <a:avLst/>
            </a:prstGeom>
            <a:solidFill>
              <a:srgbClr val="009ECB">
                <a:alpha val="69804"/>
              </a:srgbClr>
            </a:solidFill>
            <a:ln w="38100">
              <a:solidFill>
                <a:srgbClr val="B932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atin typeface="HelveticaNeueLT Std Lt" pitchFamily="34" charset="0"/>
              </a:endParaRPr>
            </a:p>
          </p:txBody>
        </p:sp>
        <p:sp>
          <p:nvSpPr>
            <p:cNvPr id="18" name="Round Diagonal Corner Rectangle 17"/>
            <p:cNvSpPr/>
            <p:nvPr userDrawn="1"/>
          </p:nvSpPr>
          <p:spPr>
            <a:xfrm>
              <a:off x="628649" y="1755018"/>
              <a:ext cx="3808269" cy="750057"/>
            </a:xfrm>
            <a:prstGeom prst="round2DiagRect">
              <a:avLst/>
            </a:prstGeom>
            <a:noFill/>
            <a:ln w="57150">
              <a:solidFill>
                <a:srgbClr val="9AC3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atin typeface="HelveticaNeueLT Std Lt" pitchFamily="34" charset="0"/>
              </a:endParaRPr>
            </a:p>
          </p:txBody>
        </p:sp>
        <p:sp>
          <p:nvSpPr>
            <p:cNvPr id="19" name="Round Diagonal Corner Rectangle 18"/>
            <p:cNvSpPr/>
            <p:nvPr userDrawn="1"/>
          </p:nvSpPr>
          <p:spPr>
            <a:xfrm>
              <a:off x="628650" y="1690689"/>
              <a:ext cx="3869532" cy="814385"/>
            </a:xfrm>
            <a:prstGeom prst="round2DiagRect">
              <a:avLst/>
            </a:prstGeom>
            <a:noFill/>
            <a:ln w="76200">
              <a:solidFill>
                <a:srgbClr val="009E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atin typeface="HelveticaNeueLT Std Lt" pitchFamily="34" charset="0"/>
              </a:endParaRPr>
            </a:p>
          </p:txBody>
        </p:sp>
      </p:grpSp>
      <p:grpSp>
        <p:nvGrpSpPr>
          <p:cNvPr id="14" name="Group 13"/>
          <p:cNvGrpSpPr/>
          <p:nvPr userDrawn="1"/>
        </p:nvGrpSpPr>
        <p:grpSpPr>
          <a:xfrm>
            <a:off x="628649" y="1436689"/>
            <a:ext cx="3869533" cy="814387"/>
            <a:chOff x="628649" y="1690689"/>
            <a:chExt cx="3869533" cy="814387"/>
          </a:xfrm>
        </p:grpSpPr>
        <p:sp>
          <p:nvSpPr>
            <p:cNvPr id="11" name="Round Diagonal Corner Rectangle 10"/>
            <p:cNvSpPr/>
            <p:nvPr userDrawn="1"/>
          </p:nvSpPr>
          <p:spPr>
            <a:xfrm>
              <a:off x="628650" y="1802824"/>
              <a:ext cx="3771899" cy="702252"/>
            </a:xfrm>
            <a:prstGeom prst="round2DiagRect">
              <a:avLst/>
            </a:prstGeom>
            <a:solidFill>
              <a:srgbClr val="009ECB">
                <a:alpha val="69804"/>
              </a:srgbClr>
            </a:solidFill>
            <a:ln w="38100">
              <a:solidFill>
                <a:srgbClr val="B932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atin typeface="HelveticaNeueLT Std Lt" pitchFamily="34" charset="0"/>
              </a:endParaRPr>
            </a:p>
          </p:txBody>
        </p:sp>
        <p:sp>
          <p:nvSpPr>
            <p:cNvPr id="12" name="Round Diagonal Corner Rectangle 11"/>
            <p:cNvSpPr/>
            <p:nvPr userDrawn="1"/>
          </p:nvSpPr>
          <p:spPr>
            <a:xfrm>
              <a:off x="628649" y="1755018"/>
              <a:ext cx="3808269" cy="750057"/>
            </a:xfrm>
            <a:prstGeom prst="round2DiagRect">
              <a:avLst/>
            </a:prstGeom>
            <a:noFill/>
            <a:ln w="57150">
              <a:solidFill>
                <a:srgbClr val="9AC3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atin typeface="HelveticaNeueLT Std Lt" pitchFamily="34" charset="0"/>
              </a:endParaRPr>
            </a:p>
          </p:txBody>
        </p:sp>
        <p:sp>
          <p:nvSpPr>
            <p:cNvPr id="13" name="Round Diagonal Corner Rectangle 12"/>
            <p:cNvSpPr/>
            <p:nvPr userDrawn="1"/>
          </p:nvSpPr>
          <p:spPr>
            <a:xfrm>
              <a:off x="628650" y="1690689"/>
              <a:ext cx="3869532" cy="814385"/>
            </a:xfrm>
            <a:prstGeom prst="round2DiagRect">
              <a:avLst/>
            </a:prstGeom>
            <a:noFill/>
            <a:ln w="76200">
              <a:solidFill>
                <a:srgbClr val="009E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atin typeface="HelveticaNeueLT Std Lt" pitchFamily="34" charset="0"/>
              </a:endParaRPr>
            </a:p>
          </p:txBody>
        </p:sp>
      </p:grpSp>
      <p:sp>
        <p:nvSpPr>
          <p:cNvPr id="2" name="Title 1"/>
          <p:cNvSpPr>
            <a:spLocks noGrp="1"/>
          </p:cNvSpPr>
          <p:nvPr>
            <p:ph type="title"/>
          </p:nvPr>
        </p:nvSpPr>
        <p:spPr>
          <a:xfrm>
            <a:off x="629841" y="-15874"/>
            <a:ext cx="7886700" cy="1325563"/>
          </a:xfrm>
        </p:spPr>
        <p:txBody>
          <a:bodyPr>
            <a:normAutofit/>
          </a:bodyPr>
          <a:lstStyle>
            <a:lvl1pPr algn="r">
              <a:defRPr lang="en-US" sz="3200" b="1" kern="1200" dirty="0">
                <a:solidFill>
                  <a:srgbClr val="0155A3"/>
                </a:solidFill>
                <a:latin typeface="HelveticaNeueLT Std Lt" pitchFamily="34" charset="0"/>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29842" y="1427163"/>
            <a:ext cx="3868340" cy="668337"/>
          </a:xfrm>
        </p:spPr>
        <p:txBody>
          <a:bodyPr anchor="b">
            <a:normAutofit/>
          </a:bodyPr>
          <a:lstStyle>
            <a:lvl1pPr marL="0" indent="0" algn="ctr">
              <a:buNone/>
              <a:defRPr sz="2000" b="1">
                <a:solidFill>
                  <a:schemeClr val="bg1"/>
                </a:solidFill>
                <a:latin typeface="HelveticaNeueLT Std L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629150" y="1427163"/>
            <a:ext cx="3887391" cy="668337"/>
          </a:xfrm>
        </p:spPr>
        <p:txBody>
          <a:bodyPr anchor="b">
            <a:normAutofit/>
          </a:bodyPr>
          <a:lstStyle>
            <a:lvl1pPr marL="0" indent="0" algn="ctr">
              <a:buNone/>
              <a:defRPr sz="2000" b="1">
                <a:solidFill>
                  <a:schemeClr val="bg1"/>
                </a:solidFill>
                <a:latin typeface="HelveticaNeueLT Std L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7" name="Date Placeholder 6"/>
          <p:cNvSpPr>
            <a:spLocks noGrp="1"/>
          </p:cNvSpPr>
          <p:nvPr>
            <p:ph type="dt" sz="half" idx="10"/>
          </p:nvPr>
        </p:nvSpPr>
        <p:spPr/>
        <p:txBody>
          <a:bodyPr/>
          <a:lstStyle>
            <a:lvl1pPr>
              <a:defRPr sz="1100">
                <a:solidFill>
                  <a:schemeClr val="tx1">
                    <a:lumMod val="65000"/>
                    <a:lumOff val="35000"/>
                  </a:schemeClr>
                </a:solidFill>
                <a:latin typeface="HelveticaNeueLT Std Lt" pitchFamily="34" charset="0"/>
              </a:defRPr>
            </a:lvl1pPr>
          </a:lstStyle>
          <a:p>
            <a:fld id="{88A6F53F-8A54-4A79-8103-48AFC8B113D8}" type="datetimeFigureOut">
              <a:rPr lang="fr-BE" smtClean="0"/>
              <a:pPr/>
              <a:t>06-07-16</a:t>
            </a:fld>
            <a:endParaRPr lang="fr-BE" dirty="0"/>
          </a:p>
        </p:txBody>
      </p:sp>
      <p:sp>
        <p:nvSpPr>
          <p:cNvPr id="8" name="Footer Placeholder 7"/>
          <p:cNvSpPr>
            <a:spLocks noGrp="1"/>
          </p:cNvSpPr>
          <p:nvPr>
            <p:ph type="ftr" sz="quarter" idx="11"/>
          </p:nvPr>
        </p:nvSpPr>
        <p:spPr/>
        <p:txBody>
          <a:bodyPr/>
          <a:lstStyle>
            <a:lvl1pPr>
              <a:defRPr sz="1100">
                <a:solidFill>
                  <a:schemeClr val="tx1">
                    <a:lumMod val="65000"/>
                    <a:lumOff val="35000"/>
                  </a:schemeClr>
                </a:solidFill>
                <a:latin typeface="HelveticaNeueLT Std Lt" pitchFamily="34" charset="0"/>
              </a:defRPr>
            </a:lvl1pPr>
          </a:lstStyle>
          <a:p>
            <a:endParaRPr lang="fr-BE" dirty="0"/>
          </a:p>
        </p:txBody>
      </p:sp>
      <p:sp>
        <p:nvSpPr>
          <p:cNvPr id="9" name="Slide Number Placeholder 8"/>
          <p:cNvSpPr>
            <a:spLocks noGrp="1"/>
          </p:cNvSpPr>
          <p:nvPr>
            <p:ph type="sldNum" sz="quarter" idx="12"/>
          </p:nvPr>
        </p:nvSpPr>
        <p:spPr/>
        <p:txBody>
          <a:bodyPr/>
          <a:lstStyle>
            <a:lvl1pPr algn="l">
              <a:defRPr sz="1100">
                <a:solidFill>
                  <a:schemeClr val="tx1">
                    <a:lumMod val="65000"/>
                    <a:lumOff val="35000"/>
                  </a:schemeClr>
                </a:solidFill>
                <a:latin typeface="HelveticaNeueLT Std Lt" pitchFamily="34" charset="0"/>
              </a:defRPr>
            </a:lvl1pPr>
          </a:lstStyle>
          <a:p>
            <a:fld id="{EBF5BBF1-494F-49AB-89F5-B64075298122}" type="slidenum">
              <a:rPr lang="fr-BE" smtClean="0"/>
              <a:pPr/>
              <a:t>‹#›</a:t>
            </a:fld>
            <a:endParaRPr lang="fr-BE" dirty="0"/>
          </a:p>
        </p:txBody>
      </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2456" y="6242879"/>
            <a:ext cx="7912894" cy="46986"/>
          </a:xfrm>
          <a:prstGeom prst="rect">
            <a:avLst/>
          </a:prstGeom>
        </p:spPr>
      </p:pic>
      <p:pic>
        <p:nvPicPr>
          <p:cNvPr id="21" name="Picture 2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2456" y="339907"/>
            <a:ext cx="1039896" cy="504000"/>
          </a:xfrm>
          <a:prstGeom prst="rect">
            <a:avLst/>
          </a:prstGeom>
        </p:spPr>
      </p:pic>
    </p:spTree>
    <p:extLst>
      <p:ext uri="{BB962C8B-B14F-4D97-AF65-F5344CB8AC3E}">
        <p14:creationId xmlns:p14="http://schemas.microsoft.com/office/powerpoint/2010/main" val="32146814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5874"/>
            <a:ext cx="7886700" cy="1325563"/>
          </a:xfrm>
        </p:spPr>
        <p:txBody>
          <a:bodyPr>
            <a:normAutofit/>
          </a:bodyPr>
          <a:lstStyle>
            <a:lvl1pPr algn="r">
              <a:defRPr lang="en-US" sz="3200" b="1" kern="1200" dirty="0">
                <a:solidFill>
                  <a:srgbClr val="0155A3"/>
                </a:solidFill>
                <a:latin typeface="HelveticaNeueLT Std Lt" pitchFamily="34" charset="0"/>
                <a:ea typeface="+mj-ea"/>
                <a:cs typeface="+mj-cs"/>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sz="1100">
                <a:solidFill>
                  <a:schemeClr val="tx1">
                    <a:lumMod val="65000"/>
                    <a:lumOff val="35000"/>
                  </a:schemeClr>
                </a:solidFill>
                <a:latin typeface="HelveticaNeueLT Std Lt" pitchFamily="34" charset="0"/>
              </a:defRPr>
            </a:lvl1pPr>
          </a:lstStyle>
          <a:p>
            <a:fld id="{88A6F53F-8A54-4A79-8103-48AFC8B113D8}" type="datetimeFigureOut">
              <a:rPr lang="fr-BE" smtClean="0"/>
              <a:pPr/>
              <a:t>06-07-16</a:t>
            </a:fld>
            <a:endParaRPr lang="fr-BE" dirty="0"/>
          </a:p>
        </p:txBody>
      </p:sp>
      <p:sp>
        <p:nvSpPr>
          <p:cNvPr id="4" name="Footer Placeholder 3"/>
          <p:cNvSpPr>
            <a:spLocks noGrp="1"/>
          </p:cNvSpPr>
          <p:nvPr>
            <p:ph type="ftr" sz="quarter" idx="11"/>
          </p:nvPr>
        </p:nvSpPr>
        <p:spPr/>
        <p:txBody>
          <a:bodyPr/>
          <a:lstStyle>
            <a:lvl1pPr>
              <a:defRPr sz="1100">
                <a:solidFill>
                  <a:schemeClr val="tx1">
                    <a:lumMod val="65000"/>
                    <a:lumOff val="35000"/>
                  </a:schemeClr>
                </a:solidFill>
                <a:latin typeface="HelveticaNeueLT Std Lt" pitchFamily="34" charset="0"/>
              </a:defRPr>
            </a:lvl1pPr>
          </a:lstStyle>
          <a:p>
            <a:endParaRPr lang="fr-BE" dirty="0"/>
          </a:p>
        </p:txBody>
      </p:sp>
      <p:sp>
        <p:nvSpPr>
          <p:cNvPr id="5" name="Slide Number Placeholder 4"/>
          <p:cNvSpPr>
            <a:spLocks noGrp="1"/>
          </p:cNvSpPr>
          <p:nvPr>
            <p:ph type="sldNum" sz="quarter" idx="12"/>
          </p:nvPr>
        </p:nvSpPr>
        <p:spPr/>
        <p:txBody>
          <a:bodyPr/>
          <a:lstStyle>
            <a:lvl1pPr algn="l">
              <a:defRPr sz="1100">
                <a:solidFill>
                  <a:schemeClr val="tx1">
                    <a:lumMod val="65000"/>
                    <a:lumOff val="35000"/>
                  </a:schemeClr>
                </a:solidFill>
                <a:latin typeface="HelveticaNeueLT Std Lt" pitchFamily="34" charset="0"/>
              </a:defRPr>
            </a:lvl1pPr>
          </a:lstStyle>
          <a:p>
            <a:fld id="{EBF5BBF1-494F-49AB-89F5-B64075298122}" type="slidenum">
              <a:rPr lang="fr-BE" smtClean="0"/>
              <a:pPr/>
              <a:t>‹#›</a:t>
            </a:fld>
            <a:endParaRPr lang="fr-BE"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2456" y="6242879"/>
            <a:ext cx="7912894" cy="46986"/>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2456" y="339907"/>
            <a:ext cx="1039896" cy="504000"/>
          </a:xfrm>
          <a:prstGeom prst="rect">
            <a:avLst/>
          </a:prstGeom>
        </p:spPr>
      </p:pic>
    </p:spTree>
    <p:extLst>
      <p:ext uri="{BB962C8B-B14F-4D97-AF65-F5344CB8AC3E}">
        <p14:creationId xmlns:p14="http://schemas.microsoft.com/office/powerpoint/2010/main" val="39349597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100">
                <a:solidFill>
                  <a:schemeClr val="tx1">
                    <a:lumMod val="65000"/>
                    <a:lumOff val="35000"/>
                  </a:schemeClr>
                </a:solidFill>
                <a:latin typeface="HelveticaNeueLT Std Lt" pitchFamily="34" charset="0"/>
              </a:defRPr>
            </a:lvl1pPr>
          </a:lstStyle>
          <a:p>
            <a:fld id="{88A6F53F-8A54-4A79-8103-48AFC8B113D8}" type="datetimeFigureOut">
              <a:rPr lang="fr-BE" smtClean="0"/>
              <a:pPr/>
              <a:t>06-07-16</a:t>
            </a:fld>
            <a:endParaRPr lang="fr-BE" dirty="0"/>
          </a:p>
        </p:txBody>
      </p:sp>
      <p:sp>
        <p:nvSpPr>
          <p:cNvPr id="3" name="Footer Placeholder 2"/>
          <p:cNvSpPr>
            <a:spLocks noGrp="1"/>
          </p:cNvSpPr>
          <p:nvPr>
            <p:ph type="ftr" sz="quarter" idx="11"/>
          </p:nvPr>
        </p:nvSpPr>
        <p:spPr/>
        <p:txBody>
          <a:bodyPr/>
          <a:lstStyle>
            <a:lvl1pPr>
              <a:defRPr sz="1100">
                <a:solidFill>
                  <a:schemeClr val="tx1">
                    <a:lumMod val="65000"/>
                    <a:lumOff val="35000"/>
                  </a:schemeClr>
                </a:solidFill>
                <a:latin typeface="HelveticaNeueLT Std Lt" pitchFamily="34" charset="0"/>
              </a:defRPr>
            </a:lvl1pPr>
          </a:lstStyle>
          <a:p>
            <a:endParaRPr lang="fr-BE" dirty="0"/>
          </a:p>
        </p:txBody>
      </p:sp>
      <p:sp>
        <p:nvSpPr>
          <p:cNvPr id="4" name="Slide Number Placeholder 3"/>
          <p:cNvSpPr>
            <a:spLocks noGrp="1"/>
          </p:cNvSpPr>
          <p:nvPr>
            <p:ph type="sldNum" sz="quarter" idx="12"/>
          </p:nvPr>
        </p:nvSpPr>
        <p:spPr/>
        <p:txBody>
          <a:bodyPr/>
          <a:lstStyle>
            <a:lvl1pPr>
              <a:defRPr sz="1100">
                <a:solidFill>
                  <a:schemeClr val="tx1">
                    <a:lumMod val="65000"/>
                    <a:lumOff val="35000"/>
                  </a:schemeClr>
                </a:solidFill>
                <a:latin typeface="HelveticaNeueLT Std Lt" pitchFamily="34" charset="0"/>
              </a:defRPr>
            </a:lvl1pPr>
          </a:lstStyle>
          <a:p>
            <a:pPr algn="l"/>
            <a:fld id="{EBF5BBF1-494F-49AB-89F5-B64075298122}" type="slidenum">
              <a:rPr lang="fr-BE" smtClean="0"/>
              <a:pPr algn="l"/>
              <a:t>‹#›</a:t>
            </a:fld>
            <a:endParaRPr lang="fr-BE"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2456" y="6242879"/>
            <a:ext cx="7912894" cy="46986"/>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2456" y="339907"/>
            <a:ext cx="1039896" cy="504000"/>
          </a:xfrm>
          <a:prstGeom prst="rect">
            <a:avLst/>
          </a:prstGeom>
        </p:spPr>
      </p:pic>
    </p:spTree>
    <p:extLst>
      <p:ext uri="{BB962C8B-B14F-4D97-AF65-F5344CB8AC3E}">
        <p14:creationId xmlns:p14="http://schemas.microsoft.com/office/powerpoint/2010/main" val="37509524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b="1">
                <a:solidFill>
                  <a:srgbClr val="0155A3"/>
                </a:solidFill>
                <a:latin typeface="HelveticaNeueLT Std Lt"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87391" y="457200"/>
            <a:ext cx="4629150" cy="5403851"/>
          </a:xfrm>
        </p:spPr>
        <p:txBody>
          <a:bodyPr/>
          <a:lstStyle>
            <a:lvl1pPr>
              <a:buClr>
                <a:srgbClr val="0155A3"/>
              </a:buClr>
              <a:defRPr sz="2000">
                <a:solidFill>
                  <a:schemeClr val="tx1">
                    <a:lumMod val="65000"/>
                    <a:lumOff val="35000"/>
                  </a:schemeClr>
                </a:solidFill>
                <a:latin typeface="HelveticaNeueLT Std Lt" pitchFamily="34" charset="0"/>
              </a:defRPr>
            </a:lvl1pPr>
            <a:lvl2pPr>
              <a:buClr>
                <a:srgbClr val="009ECB"/>
              </a:buClr>
              <a:defRPr sz="1800">
                <a:solidFill>
                  <a:schemeClr val="tx1">
                    <a:lumMod val="65000"/>
                    <a:lumOff val="35000"/>
                  </a:schemeClr>
                </a:solidFill>
                <a:latin typeface="HelveticaNeueLT Std Lt" pitchFamily="34" charset="0"/>
              </a:defRPr>
            </a:lvl2pPr>
            <a:lvl3pPr>
              <a:buClr>
                <a:srgbClr val="9AC328"/>
              </a:buClr>
              <a:defRPr sz="1600">
                <a:solidFill>
                  <a:schemeClr val="tx1">
                    <a:lumMod val="65000"/>
                    <a:lumOff val="35000"/>
                  </a:schemeClr>
                </a:solidFill>
                <a:latin typeface="HelveticaNeueLT Std Lt" pitchFamily="34" charset="0"/>
              </a:defRPr>
            </a:lvl3pPr>
            <a:lvl4pPr>
              <a:buClr>
                <a:srgbClr val="B9328A"/>
              </a:buClr>
              <a:defRPr sz="1400">
                <a:solidFill>
                  <a:schemeClr val="tx1">
                    <a:lumMod val="65000"/>
                    <a:lumOff val="35000"/>
                  </a:schemeClr>
                </a:solidFill>
                <a:latin typeface="HelveticaNeueLT Std Lt" pitchFamily="34" charset="0"/>
              </a:defRPr>
            </a:lvl4pPr>
            <a:lvl5pPr marL="1828800" indent="0">
              <a:buNone/>
              <a:defRPr sz="2000">
                <a:solidFill>
                  <a:schemeClr val="tx1">
                    <a:lumMod val="65000"/>
                    <a:lumOff val="35000"/>
                  </a:schemeClr>
                </a:solidFill>
                <a:latin typeface="HelveticaNeueLT Std" panose="020B0604020202020204"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solidFill>
                  <a:schemeClr val="tx1">
                    <a:lumMod val="65000"/>
                    <a:lumOff val="35000"/>
                  </a:schemeClr>
                </a:solidFill>
                <a:latin typeface="HelveticaNeueLT Std Lt"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sz="1100">
                <a:solidFill>
                  <a:schemeClr val="tx1">
                    <a:lumMod val="65000"/>
                    <a:lumOff val="35000"/>
                  </a:schemeClr>
                </a:solidFill>
                <a:latin typeface="HelveticaNeueLT Std Lt" pitchFamily="34" charset="0"/>
              </a:defRPr>
            </a:lvl1pPr>
          </a:lstStyle>
          <a:p>
            <a:fld id="{88A6F53F-8A54-4A79-8103-48AFC8B113D8}" type="datetimeFigureOut">
              <a:rPr lang="fr-BE" smtClean="0"/>
              <a:pPr/>
              <a:t>06-07-16</a:t>
            </a:fld>
            <a:endParaRPr lang="fr-BE" dirty="0"/>
          </a:p>
        </p:txBody>
      </p:sp>
      <p:sp>
        <p:nvSpPr>
          <p:cNvPr id="6" name="Footer Placeholder 5"/>
          <p:cNvSpPr>
            <a:spLocks noGrp="1"/>
          </p:cNvSpPr>
          <p:nvPr>
            <p:ph type="ftr" sz="quarter" idx="11"/>
          </p:nvPr>
        </p:nvSpPr>
        <p:spPr/>
        <p:txBody>
          <a:bodyPr/>
          <a:lstStyle>
            <a:lvl1pPr>
              <a:defRPr sz="1100">
                <a:solidFill>
                  <a:schemeClr val="tx1">
                    <a:lumMod val="65000"/>
                    <a:lumOff val="35000"/>
                  </a:schemeClr>
                </a:solidFill>
                <a:latin typeface="HelveticaNeueLT Std Lt" pitchFamily="34" charset="0"/>
              </a:defRPr>
            </a:lvl1pPr>
          </a:lstStyle>
          <a:p>
            <a:endParaRPr lang="fr-BE" dirty="0"/>
          </a:p>
        </p:txBody>
      </p:sp>
      <p:sp>
        <p:nvSpPr>
          <p:cNvPr id="7" name="Slide Number Placeholder 6"/>
          <p:cNvSpPr>
            <a:spLocks noGrp="1"/>
          </p:cNvSpPr>
          <p:nvPr>
            <p:ph type="sldNum" sz="quarter" idx="12"/>
          </p:nvPr>
        </p:nvSpPr>
        <p:spPr/>
        <p:txBody>
          <a:bodyPr/>
          <a:lstStyle>
            <a:lvl1pPr algn="l">
              <a:defRPr sz="1100">
                <a:solidFill>
                  <a:schemeClr val="tx1">
                    <a:lumMod val="65000"/>
                    <a:lumOff val="35000"/>
                  </a:schemeClr>
                </a:solidFill>
                <a:latin typeface="HelveticaNeueLT Std Lt" pitchFamily="34" charset="0"/>
              </a:defRPr>
            </a:lvl1pPr>
          </a:lstStyle>
          <a:p>
            <a:fld id="{EBF5BBF1-494F-49AB-89F5-B64075298122}" type="slidenum">
              <a:rPr lang="fr-BE" smtClean="0"/>
              <a:pPr/>
              <a:t>‹#›</a:t>
            </a:fld>
            <a:endParaRPr lang="fr-BE"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2456" y="6242879"/>
            <a:ext cx="7912894" cy="46986"/>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21142" y="6356351"/>
            <a:ext cx="742784" cy="360000"/>
          </a:xfrm>
          <a:prstGeom prst="rect">
            <a:avLst/>
          </a:prstGeom>
        </p:spPr>
      </p:pic>
    </p:spTree>
    <p:extLst>
      <p:ext uri="{BB962C8B-B14F-4D97-AF65-F5344CB8AC3E}">
        <p14:creationId xmlns:p14="http://schemas.microsoft.com/office/powerpoint/2010/main" val="25941894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b="1">
                <a:solidFill>
                  <a:srgbClr val="0155A3"/>
                </a:solidFill>
                <a:latin typeface="HelveticaNeueLT Std Lt" pitchFamily="34" charset="0"/>
              </a:defRPr>
            </a:lvl1pPr>
          </a:lstStyle>
          <a:p>
            <a:r>
              <a:rPr lang="en-US" dirty="0" smtClean="0"/>
              <a:t>Click to edit Master title style</a:t>
            </a:r>
            <a:endParaRPr lang="en-US" dirty="0"/>
          </a:p>
        </p:txBody>
      </p:sp>
      <p:sp>
        <p:nvSpPr>
          <p:cNvPr id="3" name="Picture Placeholder 2"/>
          <p:cNvSpPr>
            <a:spLocks noGrp="1" noChangeAspect="1"/>
          </p:cNvSpPr>
          <p:nvPr>
            <p:ph type="pic" idx="1"/>
          </p:nvPr>
        </p:nvSpPr>
        <p:spPr>
          <a:xfrm>
            <a:off x="3887391" y="457200"/>
            <a:ext cx="4629150" cy="5403851"/>
          </a:xfrm>
          <a:prstGeom prst="round2DiagRect">
            <a:avLst/>
          </a:prstGeom>
          <a:ln w="38100">
            <a:solidFill>
              <a:schemeClr val="tx2"/>
            </a:solidFill>
          </a:ln>
        </p:spPr>
        <p:style>
          <a:lnRef idx="2">
            <a:schemeClr val="accent1"/>
          </a:lnRef>
          <a:fillRef idx="1">
            <a:schemeClr val="lt1"/>
          </a:fillRef>
          <a:effectRef idx="0">
            <a:schemeClr val="accent1"/>
          </a:effectRef>
          <a:fontRef idx="none"/>
        </p:style>
        <p:txBody>
          <a:bodyPr anchor="t"/>
          <a:lstStyle>
            <a:lvl1pPr marL="0" indent="0">
              <a:buNone/>
              <a:defRPr sz="3200">
                <a:solidFill>
                  <a:schemeClr val="tx1">
                    <a:lumMod val="65000"/>
                    <a:lumOff val="35000"/>
                  </a:schemeClr>
                </a:solidFill>
                <a:latin typeface="HelveticaNeueLT Std Lt"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solidFill>
                  <a:schemeClr val="tx1">
                    <a:lumMod val="65000"/>
                    <a:lumOff val="35000"/>
                  </a:schemeClr>
                </a:solidFill>
                <a:latin typeface="HelveticaNeueLT Std Lt"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sz="1100">
                <a:solidFill>
                  <a:schemeClr val="tx1">
                    <a:lumMod val="65000"/>
                    <a:lumOff val="35000"/>
                  </a:schemeClr>
                </a:solidFill>
                <a:latin typeface="HelveticaNeueLT Std Lt" pitchFamily="34" charset="0"/>
              </a:defRPr>
            </a:lvl1pPr>
          </a:lstStyle>
          <a:p>
            <a:fld id="{88A6F53F-8A54-4A79-8103-48AFC8B113D8}" type="datetimeFigureOut">
              <a:rPr lang="fr-BE" smtClean="0"/>
              <a:pPr/>
              <a:t>06-07-16</a:t>
            </a:fld>
            <a:endParaRPr lang="fr-BE" dirty="0"/>
          </a:p>
        </p:txBody>
      </p:sp>
      <p:sp>
        <p:nvSpPr>
          <p:cNvPr id="6" name="Footer Placeholder 5"/>
          <p:cNvSpPr>
            <a:spLocks noGrp="1"/>
          </p:cNvSpPr>
          <p:nvPr>
            <p:ph type="ftr" sz="quarter" idx="11"/>
          </p:nvPr>
        </p:nvSpPr>
        <p:spPr/>
        <p:txBody>
          <a:bodyPr/>
          <a:lstStyle>
            <a:lvl1pPr>
              <a:defRPr sz="1100">
                <a:solidFill>
                  <a:schemeClr val="tx1">
                    <a:lumMod val="65000"/>
                    <a:lumOff val="35000"/>
                  </a:schemeClr>
                </a:solidFill>
                <a:latin typeface="HelveticaNeueLT Std Lt" pitchFamily="34" charset="0"/>
              </a:defRPr>
            </a:lvl1pPr>
          </a:lstStyle>
          <a:p>
            <a:endParaRPr lang="fr-BE" dirty="0"/>
          </a:p>
        </p:txBody>
      </p:sp>
      <p:sp>
        <p:nvSpPr>
          <p:cNvPr id="7" name="Slide Number Placeholder 6"/>
          <p:cNvSpPr>
            <a:spLocks noGrp="1"/>
          </p:cNvSpPr>
          <p:nvPr>
            <p:ph type="sldNum" sz="quarter" idx="12"/>
          </p:nvPr>
        </p:nvSpPr>
        <p:spPr/>
        <p:txBody>
          <a:bodyPr/>
          <a:lstStyle>
            <a:lvl1pPr>
              <a:defRPr sz="1100">
                <a:solidFill>
                  <a:schemeClr val="tx1">
                    <a:lumMod val="65000"/>
                    <a:lumOff val="35000"/>
                  </a:schemeClr>
                </a:solidFill>
                <a:latin typeface="HelveticaNeueLT Std Lt" pitchFamily="34" charset="0"/>
              </a:defRPr>
            </a:lvl1pPr>
          </a:lstStyle>
          <a:p>
            <a:pPr algn="l"/>
            <a:fld id="{EBF5BBF1-494F-49AB-89F5-B64075298122}" type="slidenum">
              <a:rPr lang="fr-BE" smtClean="0"/>
              <a:pPr algn="l"/>
              <a:t>‹#›</a:t>
            </a:fld>
            <a:endParaRPr lang="fr-BE"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2456" y="6242879"/>
            <a:ext cx="7912894" cy="46986"/>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21142" y="6356351"/>
            <a:ext cx="742784" cy="360000"/>
          </a:xfrm>
          <a:prstGeom prst="rect">
            <a:avLst/>
          </a:prstGeom>
        </p:spPr>
      </p:pic>
    </p:spTree>
    <p:extLst>
      <p:ext uri="{BB962C8B-B14F-4D97-AF65-F5344CB8AC3E}">
        <p14:creationId xmlns:p14="http://schemas.microsoft.com/office/powerpoint/2010/main" val="1859444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5874"/>
            <a:ext cx="7886700" cy="1325563"/>
          </a:xfrm>
        </p:spPr>
        <p:txBody>
          <a:bodyPr>
            <a:normAutofit/>
          </a:bodyPr>
          <a:lstStyle>
            <a:lvl1pPr>
              <a:defRPr sz="3200" b="1">
                <a:solidFill>
                  <a:srgbClr val="0155A3"/>
                </a:solidFill>
                <a:latin typeface="HelveticaNeueLT Std Lt"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28650" y="1571625"/>
            <a:ext cx="7886700" cy="4351338"/>
          </a:xfrm>
        </p:spPr>
        <p:txBody>
          <a:bodyPr vert="eaVert"/>
          <a:lstStyle>
            <a:lvl1pPr>
              <a:buClr>
                <a:srgbClr val="0155A3"/>
              </a:buClr>
              <a:defRPr sz="2000">
                <a:solidFill>
                  <a:schemeClr val="tx1">
                    <a:lumMod val="65000"/>
                    <a:lumOff val="35000"/>
                  </a:schemeClr>
                </a:solidFill>
                <a:latin typeface="HelveticaNeueLT Std Lt" pitchFamily="34" charset="0"/>
              </a:defRPr>
            </a:lvl1pPr>
            <a:lvl2pPr>
              <a:buClr>
                <a:srgbClr val="009ECB"/>
              </a:buClr>
              <a:defRPr sz="1800">
                <a:solidFill>
                  <a:schemeClr val="tx1">
                    <a:lumMod val="65000"/>
                    <a:lumOff val="35000"/>
                  </a:schemeClr>
                </a:solidFill>
                <a:latin typeface="HelveticaNeueLT Std Lt" pitchFamily="34" charset="0"/>
              </a:defRPr>
            </a:lvl2pPr>
            <a:lvl3pPr marL="1257300" indent="-342900">
              <a:buClr>
                <a:srgbClr val="9AC328"/>
              </a:buClr>
              <a:buFont typeface="Arial" panose="020B0604020202020204" pitchFamily="34" charset="0"/>
              <a:buChar char="•"/>
              <a:defRPr sz="1600">
                <a:solidFill>
                  <a:schemeClr val="tx1">
                    <a:lumMod val="65000"/>
                    <a:lumOff val="35000"/>
                  </a:schemeClr>
                </a:solidFill>
                <a:latin typeface="HelveticaNeueLT Std Lt" pitchFamily="34" charset="0"/>
              </a:defRPr>
            </a:lvl3pPr>
            <a:lvl4pPr>
              <a:buClr>
                <a:srgbClr val="B9328A"/>
              </a:buClr>
              <a:defRPr sz="1400">
                <a:solidFill>
                  <a:schemeClr val="tx1">
                    <a:lumMod val="65000"/>
                    <a:lumOff val="35000"/>
                  </a:schemeClr>
                </a:solidFill>
                <a:latin typeface="HelveticaNeueLT Std Lt" pitchFamily="34" charset="0"/>
              </a:defRPr>
            </a:lvl4pPr>
            <a:lvl5pPr>
              <a:defRPr>
                <a:solidFill>
                  <a:schemeClr val="tx1">
                    <a:lumMod val="65000"/>
                    <a:lumOff val="35000"/>
                  </a:schemeClr>
                </a:solidFill>
                <a:latin typeface="HelveticaNeueLT Std"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10"/>
          </p:nvPr>
        </p:nvSpPr>
        <p:spPr/>
        <p:txBody>
          <a:bodyPr/>
          <a:lstStyle>
            <a:lvl1pPr>
              <a:defRPr sz="1100">
                <a:solidFill>
                  <a:schemeClr val="tx1">
                    <a:lumMod val="65000"/>
                    <a:lumOff val="35000"/>
                  </a:schemeClr>
                </a:solidFill>
                <a:latin typeface="HelveticaNeueLT Std Lt" pitchFamily="34" charset="0"/>
              </a:defRPr>
            </a:lvl1pPr>
          </a:lstStyle>
          <a:p>
            <a:fld id="{88A6F53F-8A54-4A79-8103-48AFC8B113D8}" type="datetimeFigureOut">
              <a:rPr lang="fr-BE" smtClean="0"/>
              <a:pPr/>
              <a:t>06-07-16</a:t>
            </a:fld>
            <a:endParaRPr lang="fr-BE" dirty="0"/>
          </a:p>
        </p:txBody>
      </p:sp>
      <p:sp>
        <p:nvSpPr>
          <p:cNvPr id="5" name="Footer Placeholder 4"/>
          <p:cNvSpPr>
            <a:spLocks noGrp="1"/>
          </p:cNvSpPr>
          <p:nvPr>
            <p:ph type="ftr" sz="quarter" idx="11"/>
          </p:nvPr>
        </p:nvSpPr>
        <p:spPr/>
        <p:txBody>
          <a:bodyPr/>
          <a:lstStyle>
            <a:lvl1pPr>
              <a:defRPr sz="1100">
                <a:solidFill>
                  <a:schemeClr val="tx1">
                    <a:lumMod val="65000"/>
                    <a:lumOff val="35000"/>
                  </a:schemeClr>
                </a:solidFill>
                <a:latin typeface="HelveticaNeueLT Std Lt" pitchFamily="34" charset="0"/>
              </a:defRPr>
            </a:lvl1pPr>
          </a:lstStyle>
          <a:p>
            <a:endParaRPr lang="fr-BE" dirty="0"/>
          </a:p>
        </p:txBody>
      </p:sp>
      <p:sp>
        <p:nvSpPr>
          <p:cNvPr id="6" name="Slide Number Placeholder 5"/>
          <p:cNvSpPr>
            <a:spLocks noGrp="1"/>
          </p:cNvSpPr>
          <p:nvPr>
            <p:ph type="sldNum" sz="quarter" idx="12"/>
          </p:nvPr>
        </p:nvSpPr>
        <p:spPr/>
        <p:txBody>
          <a:bodyPr/>
          <a:lstStyle>
            <a:lvl1pPr>
              <a:defRPr sz="1100">
                <a:solidFill>
                  <a:schemeClr val="tx1">
                    <a:lumMod val="65000"/>
                    <a:lumOff val="35000"/>
                  </a:schemeClr>
                </a:solidFill>
                <a:latin typeface="HelveticaNeueLT Std Lt" pitchFamily="34" charset="0"/>
              </a:defRPr>
            </a:lvl1pPr>
          </a:lstStyle>
          <a:p>
            <a:pPr algn="l"/>
            <a:fld id="{EBF5BBF1-494F-49AB-89F5-B64075298122}" type="slidenum">
              <a:rPr lang="fr-BE" smtClean="0"/>
              <a:pPr algn="l"/>
              <a:t>‹#›</a:t>
            </a:fld>
            <a:endParaRPr lang="fr-BE"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2456" y="6242879"/>
            <a:ext cx="7912894" cy="46986"/>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21142" y="6356351"/>
            <a:ext cx="742784" cy="360000"/>
          </a:xfrm>
          <a:prstGeom prst="rect">
            <a:avLst/>
          </a:prstGeom>
        </p:spPr>
      </p:pic>
    </p:spTree>
    <p:extLst>
      <p:ext uri="{BB962C8B-B14F-4D97-AF65-F5344CB8AC3E}">
        <p14:creationId xmlns:p14="http://schemas.microsoft.com/office/powerpoint/2010/main" val="13600105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normAutofit/>
          </a:bodyPr>
          <a:lstStyle>
            <a:lvl1pPr>
              <a:defRPr sz="3200" b="1">
                <a:solidFill>
                  <a:srgbClr val="0155A3"/>
                </a:solidFill>
                <a:latin typeface="HelveticaNeueLT Std Lt"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lvl1pPr>
              <a:buClr>
                <a:srgbClr val="0155A3"/>
              </a:buClr>
              <a:defRPr sz="2000">
                <a:solidFill>
                  <a:schemeClr val="tx1">
                    <a:lumMod val="65000"/>
                    <a:lumOff val="35000"/>
                  </a:schemeClr>
                </a:solidFill>
                <a:latin typeface="HelveticaNeueLT Std Lt" pitchFamily="34" charset="0"/>
              </a:defRPr>
            </a:lvl1pPr>
            <a:lvl2pPr>
              <a:buClr>
                <a:srgbClr val="009ECB"/>
              </a:buClr>
              <a:defRPr sz="1800">
                <a:solidFill>
                  <a:schemeClr val="tx1">
                    <a:lumMod val="65000"/>
                    <a:lumOff val="35000"/>
                  </a:schemeClr>
                </a:solidFill>
                <a:latin typeface="HelveticaNeueLT Std Lt" pitchFamily="34" charset="0"/>
              </a:defRPr>
            </a:lvl2pPr>
            <a:lvl3pPr>
              <a:buClr>
                <a:srgbClr val="9AC328"/>
              </a:buClr>
              <a:defRPr sz="1600">
                <a:solidFill>
                  <a:schemeClr val="tx1">
                    <a:lumMod val="65000"/>
                    <a:lumOff val="35000"/>
                  </a:schemeClr>
                </a:solidFill>
                <a:latin typeface="HelveticaNeueLT Std Lt" pitchFamily="34" charset="0"/>
              </a:defRPr>
            </a:lvl3pPr>
            <a:lvl4pPr>
              <a:buClr>
                <a:srgbClr val="B9328A"/>
              </a:buClr>
              <a:defRPr sz="1400">
                <a:solidFill>
                  <a:schemeClr val="tx1">
                    <a:lumMod val="65000"/>
                    <a:lumOff val="35000"/>
                  </a:schemeClr>
                </a:solidFill>
                <a:latin typeface="HelveticaNeueLT Std Lt" pitchFamily="34" charset="0"/>
              </a:defRPr>
            </a:lvl4pPr>
            <a:lvl5pPr>
              <a:defRPr>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10"/>
          </p:nvPr>
        </p:nvSpPr>
        <p:spPr/>
        <p:txBody>
          <a:bodyPr/>
          <a:lstStyle>
            <a:lvl1pPr>
              <a:defRPr sz="1100">
                <a:solidFill>
                  <a:schemeClr val="tx1">
                    <a:lumMod val="65000"/>
                    <a:lumOff val="35000"/>
                  </a:schemeClr>
                </a:solidFill>
                <a:latin typeface="HelveticaNeueLT Std Lt" pitchFamily="34" charset="0"/>
              </a:defRPr>
            </a:lvl1pPr>
          </a:lstStyle>
          <a:p>
            <a:fld id="{88A6F53F-8A54-4A79-8103-48AFC8B113D8}" type="datetimeFigureOut">
              <a:rPr lang="fr-BE" smtClean="0"/>
              <a:pPr/>
              <a:t>06-07-16</a:t>
            </a:fld>
            <a:endParaRPr lang="fr-BE" dirty="0"/>
          </a:p>
        </p:txBody>
      </p:sp>
      <p:sp>
        <p:nvSpPr>
          <p:cNvPr id="5" name="Footer Placeholder 4"/>
          <p:cNvSpPr>
            <a:spLocks noGrp="1"/>
          </p:cNvSpPr>
          <p:nvPr>
            <p:ph type="ftr" sz="quarter" idx="11"/>
          </p:nvPr>
        </p:nvSpPr>
        <p:spPr/>
        <p:txBody>
          <a:bodyPr/>
          <a:lstStyle>
            <a:lvl1pPr>
              <a:defRPr sz="1100">
                <a:solidFill>
                  <a:schemeClr val="tx1">
                    <a:lumMod val="65000"/>
                    <a:lumOff val="35000"/>
                  </a:schemeClr>
                </a:solidFill>
                <a:latin typeface="HelveticaNeueLT Std Lt" pitchFamily="34" charset="0"/>
              </a:defRPr>
            </a:lvl1pPr>
          </a:lstStyle>
          <a:p>
            <a:endParaRPr lang="fr-BE" dirty="0"/>
          </a:p>
        </p:txBody>
      </p:sp>
      <p:sp>
        <p:nvSpPr>
          <p:cNvPr id="6" name="Slide Number Placeholder 5"/>
          <p:cNvSpPr>
            <a:spLocks noGrp="1"/>
          </p:cNvSpPr>
          <p:nvPr>
            <p:ph type="sldNum" sz="quarter" idx="12"/>
          </p:nvPr>
        </p:nvSpPr>
        <p:spPr/>
        <p:txBody>
          <a:bodyPr/>
          <a:lstStyle>
            <a:lvl1pPr>
              <a:defRPr sz="1100">
                <a:solidFill>
                  <a:schemeClr val="tx1">
                    <a:lumMod val="65000"/>
                    <a:lumOff val="35000"/>
                  </a:schemeClr>
                </a:solidFill>
                <a:latin typeface="HelveticaNeueLT Std Lt" pitchFamily="34" charset="0"/>
              </a:defRPr>
            </a:lvl1pPr>
          </a:lstStyle>
          <a:p>
            <a:pPr algn="l"/>
            <a:fld id="{EBF5BBF1-494F-49AB-89F5-B64075298122}" type="slidenum">
              <a:rPr lang="fr-BE" smtClean="0"/>
              <a:pPr algn="l"/>
              <a:t>‹#›</a:t>
            </a:fld>
            <a:endParaRPr lang="fr-BE"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2456" y="6242879"/>
            <a:ext cx="7912894" cy="46986"/>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21142" y="6356351"/>
            <a:ext cx="742784" cy="360000"/>
          </a:xfrm>
          <a:prstGeom prst="rect">
            <a:avLst/>
          </a:prstGeom>
        </p:spPr>
      </p:pic>
    </p:spTree>
    <p:extLst>
      <p:ext uri="{BB962C8B-B14F-4D97-AF65-F5344CB8AC3E}">
        <p14:creationId xmlns:p14="http://schemas.microsoft.com/office/powerpoint/2010/main" val="16049117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DEFAULT - BULLE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31640" y="116632"/>
            <a:ext cx="7632848" cy="936104"/>
          </a:xfrm>
          <a:prstGeom prst="rect">
            <a:avLst/>
          </a:prstGeom>
        </p:spPr>
        <p:txBody>
          <a:bodyPr anchor="ctr"/>
          <a:lstStyle>
            <a:lvl1pPr algn="r">
              <a:defRPr sz="3000"/>
            </a:lvl1pPr>
          </a:lstStyle>
          <a:p>
            <a:r>
              <a:rPr lang="en-US" smtClean="0"/>
              <a:t>Click to edit Master title style</a:t>
            </a:r>
            <a:endParaRPr lang="en-GB" dirty="0"/>
          </a:p>
        </p:txBody>
      </p:sp>
      <p:sp>
        <p:nvSpPr>
          <p:cNvPr id="6" name="Rectangle 6"/>
          <p:cNvSpPr>
            <a:spLocks noGrp="1" noChangeArrowheads="1"/>
          </p:cNvSpPr>
          <p:nvPr>
            <p:ph type="sldNum" sz="quarter" idx="12"/>
          </p:nvPr>
        </p:nvSpPr>
        <p:spPr>
          <a:xfrm>
            <a:off x="7164288" y="6320408"/>
            <a:ext cx="1905000" cy="204936"/>
          </a:xfrm>
          <a:prstGeom prst="rect">
            <a:avLst/>
          </a:prstGeom>
          <a:ln/>
        </p:spPr>
        <p:txBody>
          <a:bodyPr/>
          <a:lstStyle>
            <a:lvl1pPr algn="r">
              <a:defRPr sz="1100">
                <a:solidFill>
                  <a:schemeClr val="accent4">
                    <a:lumMod val="50000"/>
                    <a:lumOff val="50000"/>
                  </a:schemeClr>
                </a:solidFill>
              </a:defRPr>
            </a:lvl1pPr>
          </a:lstStyle>
          <a:p>
            <a:fld id="{7BF9E8C0-4D9A-2D40-9A43-CEBB6CC5FD6F}" type="slidenum">
              <a:rPr lang="en-GB" smtClean="0"/>
              <a:pPr/>
              <a:t>‹#›</a:t>
            </a:fld>
            <a:endParaRPr lang="en-GB" dirty="0"/>
          </a:p>
        </p:txBody>
      </p:sp>
      <p:sp>
        <p:nvSpPr>
          <p:cNvPr id="21" name="Content Placeholder 20"/>
          <p:cNvSpPr>
            <a:spLocks noGrp="1"/>
          </p:cNvSpPr>
          <p:nvPr>
            <p:ph sz="quarter" idx="13"/>
          </p:nvPr>
        </p:nvSpPr>
        <p:spPr>
          <a:xfrm>
            <a:off x="467544" y="1628800"/>
            <a:ext cx="8208912" cy="4536504"/>
          </a:xfrm>
          <a:prstGeom prst="rect">
            <a:avLst/>
          </a:prstGeom>
        </p:spPr>
        <p:txBody>
          <a:bodyPr/>
          <a:lstStyle>
            <a:lvl1pPr>
              <a:buClr>
                <a:srgbClr val="00B0F0"/>
              </a:buClr>
              <a:buFont typeface="Wingdings" pitchFamily="2" charset="2"/>
              <a:buChar char="§"/>
              <a:defRPr sz="2800">
                <a:solidFill>
                  <a:schemeClr val="bg1">
                    <a:lumMod val="65000"/>
                    <a:lumOff val="35000"/>
                  </a:schemeClr>
                </a:solidFill>
              </a:defRPr>
            </a:lvl1pPr>
            <a:lvl2pPr>
              <a:buClr>
                <a:srgbClr val="FFC000"/>
              </a:buClr>
              <a:defRPr sz="2600">
                <a:solidFill>
                  <a:schemeClr val="bg1">
                    <a:lumMod val="65000"/>
                    <a:lumOff val="35000"/>
                  </a:schemeClr>
                </a:solidFill>
              </a:defRPr>
            </a:lvl2pPr>
            <a:lvl3pPr>
              <a:buClr>
                <a:srgbClr val="CC0099"/>
              </a:buClr>
              <a:buFont typeface="Wingdings" pitchFamily="2" charset="2"/>
              <a:buChar char="§"/>
              <a:defRPr sz="2200">
                <a:solidFill>
                  <a:schemeClr val="bg1">
                    <a:lumMod val="65000"/>
                    <a:lumOff val="35000"/>
                  </a:schemeClr>
                </a:solidFill>
              </a:defRPr>
            </a:lvl3pPr>
            <a:lvl4pPr>
              <a:buClr>
                <a:srgbClr val="00B050"/>
              </a:buClr>
              <a:buFont typeface="Wingdings" pitchFamily="2" charset="2"/>
              <a:buChar char="§"/>
              <a:defRPr sz="1800">
                <a:solidFill>
                  <a:schemeClr val="bg1">
                    <a:lumMod val="65000"/>
                    <a:lumOff val="35000"/>
                  </a:schemeClr>
                </a:solidFill>
              </a:defRPr>
            </a:lvl4pPr>
            <a:lvl5pPr>
              <a:buClr>
                <a:srgbClr val="7030A0"/>
              </a:buClr>
              <a:buFont typeface="Wingdings" pitchFamily="2" charset="2"/>
              <a:buChar char="§"/>
              <a:defRPr sz="1600">
                <a:solidFill>
                  <a:schemeClr val="bg1">
                    <a:lumMod val="65000"/>
                    <a:lumOff val="35000"/>
                  </a:schemeClr>
                </a:solidFill>
                <a:latin typeface="Trebuchet MS"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IMAGE 9 - BULLE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31640" y="116632"/>
            <a:ext cx="7632848" cy="936104"/>
          </a:xfrm>
          <a:prstGeom prst="rect">
            <a:avLst/>
          </a:prstGeom>
        </p:spPr>
        <p:txBody>
          <a:bodyPr anchor="ctr"/>
          <a:lstStyle>
            <a:lvl1pPr algn="r">
              <a:defRPr sz="3000"/>
            </a:lvl1pPr>
          </a:lstStyle>
          <a:p>
            <a:r>
              <a:rPr lang="en-US" smtClean="0"/>
              <a:t>Click to edit Master title style</a:t>
            </a:r>
            <a:endParaRPr lang="en-GB" dirty="0"/>
          </a:p>
        </p:txBody>
      </p:sp>
      <p:sp>
        <p:nvSpPr>
          <p:cNvPr id="6" name="Rectangle 6"/>
          <p:cNvSpPr>
            <a:spLocks noGrp="1" noChangeArrowheads="1"/>
          </p:cNvSpPr>
          <p:nvPr>
            <p:ph type="sldNum" sz="quarter" idx="12"/>
          </p:nvPr>
        </p:nvSpPr>
        <p:spPr>
          <a:xfrm>
            <a:off x="7164288" y="6320408"/>
            <a:ext cx="1905000" cy="204936"/>
          </a:xfrm>
          <a:prstGeom prst="rect">
            <a:avLst/>
          </a:prstGeom>
          <a:ln/>
        </p:spPr>
        <p:txBody>
          <a:bodyPr/>
          <a:lstStyle>
            <a:lvl1pPr algn="r">
              <a:defRPr sz="1100">
                <a:solidFill>
                  <a:schemeClr val="accent4">
                    <a:lumMod val="50000"/>
                    <a:lumOff val="50000"/>
                  </a:schemeClr>
                </a:solidFill>
              </a:defRPr>
            </a:lvl1pPr>
          </a:lstStyle>
          <a:p>
            <a:fld id="{7BF9E8C0-4D9A-2D40-9A43-CEBB6CC5FD6F}" type="slidenum">
              <a:rPr lang="en-GB" smtClean="0"/>
              <a:pPr/>
              <a:t>‹#›</a:t>
            </a:fld>
            <a:endParaRPr lang="en-GB" dirty="0"/>
          </a:p>
        </p:txBody>
      </p:sp>
      <p:sp>
        <p:nvSpPr>
          <p:cNvPr id="21" name="Content Placeholder 20"/>
          <p:cNvSpPr>
            <a:spLocks noGrp="1"/>
          </p:cNvSpPr>
          <p:nvPr>
            <p:ph sz="quarter" idx="13"/>
          </p:nvPr>
        </p:nvSpPr>
        <p:spPr>
          <a:xfrm>
            <a:off x="467544" y="2564904"/>
            <a:ext cx="8208912" cy="3600400"/>
          </a:xfrm>
          <a:prstGeom prst="rect">
            <a:avLst/>
          </a:prstGeom>
        </p:spPr>
        <p:txBody>
          <a:bodyPr/>
          <a:lstStyle>
            <a:lvl1pPr>
              <a:buClr>
                <a:srgbClr val="00B0F0"/>
              </a:buClr>
              <a:buFont typeface="Wingdings" pitchFamily="2" charset="2"/>
              <a:buChar char="§"/>
              <a:defRPr sz="2800">
                <a:solidFill>
                  <a:schemeClr val="bg1">
                    <a:lumMod val="65000"/>
                    <a:lumOff val="35000"/>
                  </a:schemeClr>
                </a:solidFill>
              </a:defRPr>
            </a:lvl1pPr>
            <a:lvl2pPr>
              <a:buClr>
                <a:srgbClr val="FFC000"/>
              </a:buClr>
              <a:defRPr sz="2600">
                <a:solidFill>
                  <a:schemeClr val="bg1">
                    <a:lumMod val="65000"/>
                    <a:lumOff val="35000"/>
                  </a:schemeClr>
                </a:solidFill>
              </a:defRPr>
            </a:lvl2pPr>
            <a:lvl3pPr>
              <a:buClr>
                <a:srgbClr val="CC0099"/>
              </a:buClr>
              <a:buFont typeface="Wingdings" pitchFamily="2" charset="2"/>
              <a:buChar char="§"/>
              <a:defRPr sz="2200">
                <a:solidFill>
                  <a:schemeClr val="bg1">
                    <a:lumMod val="65000"/>
                    <a:lumOff val="35000"/>
                  </a:schemeClr>
                </a:solidFill>
              </a:defRPr>
            </a:lvl3pPr>
            <a:lvl4pPr>
              <a:buClr>
                <a:srgbClr val="00B050"/>
              </a:buClr>
              <a:buFont typeface="Wingdings" pitchFamily="2" charset="2"/>
              <a:buChar char="§"/>
              <a:defRPr sz="1800">
                <a:solidFill>
                  <a:schemeClr val="bg1">
                    <a:lumMod val="65000"/>
                    <a:lumOff val="35000"/>
                  </a:schemeClr>
                </a:solidFill>
              </a:defRPr>
            </a:lvl4pPr>
            <a:lvl5pPr>
              <a:buClr>
                <a:srgbClr val="7030A0"/>
              </a:buClr>
              <a:buFont typeface="Wingdings" pitchFamily="2" charset="2"/>
              <a:buChar char="§"/>
              <a:defRPr sz="1600">
                <a:solidFill>
                  <a:schemeClr val="bg1">
                    <a:lumMod val="65000"/>
                    <a:lumOff val="35000"/>
                  </a:schemeClr>
                </a:solidFill>
                <a:latin typeface="Trebuchet MS"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BANDA10.jpg"/>
          <p:cNvPicPr>
            <a:picLocks noChangeAspect="1"/>
          </p:cNvPicPr>
          <p:nvPr userDrawn="1"/>
        </p:nvPicPr>
        <p:blipFill>
          <a:blip r:embed="rId3" cstate="print"/>
          <a:stretch>
            <a:fillRect/>
          </a:stretch>
        </p:blipFill>
        <p:spPr>
          <a:xfrm>
            <a:off x="0" y="1209261"/>
            <a:ext cx="9144000" cy="121162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b="1">
                <a:solidFill>
                  <a:srgbClr val="0155A3"/>
                </a:solidFill>
                <a:latin typeface="HelveticaNeueLT Std Lt"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solidFill>
                  <a:srgbClr val="0155A3"/>
                </a:solidFill>
                <a:latin typeface="HelveticaNeueLT Std Lt"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8" name="Rectangle 7"/>
          <p:cNvSpPr/>
          <p:nvPr userDrawn="1"/>
        </p:nvSpPr>
        <p:spPr>
          <a:xfrm>
            <a:off x="2635412" y="6581001"/>
            <a:ext cx="3716082" cy="276999"/>
          </a:xfrm>
          <a:prstGeom prst="rect">
            <a:avLst/>
          </a:prstGeom>
        </p:spPr>
        <p:txBody>
          <a:bodyPr wrap="none">
            <a:spAutoFit/>
          </a:bodyPr>
          <a:lstStyle/>
          <a:p>
            <a:r>
              <a:rPr lang="en-US" baseline="30000" dirty="0" smtClean="0">
                <a:solidFill>
                  <a:schemeClr val="tx1">
                    <a:lumMod val="65000"/>
                    <a:lumOff val="35000"/>
                  </a:schemeClr>
                </a:solidFill>
                <a:latin typeface="HelveticaNeueLT Std Lt" pitchFamily="34" charset="0"/>
              </a:rPr>
              <a:t>quality • patients • value • sustainability • partnership</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414653"/>
            <a:ext cx="861352" cy="321919"/>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48202" y="220763"/>
            <a:ext cx="1485568" cy="720000"/>
          </a:xfrm>
          <a:prstGeom prst="rect">
            <a:avLst/>
          </a:prstGeom>
        </p:spPr>
      </p:pic>
    </p:spTree>
    <p:extLst>
      <p:ext uri="{BB962C8B-B14F-4D97-AF65-F5344CB8AC3E}">
        <p14:creationId xmlns:p14="http://schemas.microsoft.com/office/powerpoint/2010/main" val="1578466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dex">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8650" y="6183640"/>
            <a:ext cx="7886700" cy="173971"/>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8650" y="367974"/>
            <a:ext cx="975553" cy="472815"/>
          </a:xfrm>
          <a:prstGeom prst="rect">
            <a:avLst/>
          </a:prstGeom>
        </p:spPr>
      </p:pic>
      <p:sp>
        <p:nvSpPr>
          <p:cNvPr id="2" name="Title 1"/>
          <p:cNvSpPr>
            <a:spLocks noGrp="1"/>
          </p:cNvSpPr>
          <p:nvPr>
            <p:ph type="title"/>
          </p:nvPr>
        </p:nvSpPr>
        <p:spPr>
          <a:xfrm>
            <a:off x="628650" y="-15874"/>
            <a:ext cx="7886700" cy="1325563"/>
          </a:xfrm>
        </p:spPr>
        <p:txBody>
          <a:bodyPr>
            <a:normAutofit/>
          </a:bodyPr>
          <a:lstStyle>
            <a:lvl1pPr algn="r">
              <a:defRPr sz="3200" b="1">
                <a:solidFill>
                  <a:srgbClr val="0155A3"/>
                </a:solidFill>
                <a:latin typeface="HelveticaNeueLT Std Lt"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571625"/>
            <a:ext cx="7886700" cy="4351338"/>
          </a:xfrm>
        </p:spPr>
        <p:txBody>
          <a:bodyPr/>
          <a:lstStyle>
            <a:lvl1pPr marL="457200" indent="-457200">
              <a:buClr>
                <a:srgbClr val="0155A3"/>
              </a:buClr>
              <a:buFont typeface="Arial" panose="020B0604020202020204" pitchFamily="34" charset="0"/>
              <a:buChar char="•"/>
              <a:defRPr sz="2000" baseline="0">
                <a:solidFill>
                  <a:schemeClr val="tx1">
                    <a:lumMod val="65000"/>
                    <a:lumOff val="35000"/>
                  </a:schemeClr>
                </a:solidFill>
                <a:latin typeface="HelveticaNeueLT Std Lt" pitchFamily="34" charset="0"/>
              </a:defRPr>
            </a:lvl1pPr>
            <a:lvl2pPr>
              <a:buClr>
                <a:srgbClr val="009ECB"/>
              </a:buClr>
              <a:defRPr sz="1800">
                <a:solidFill>
                  <a:schemeClr val="tx1">
                    <a:lumMod val="65000"/>
                    <a:lumOff val="35000"/>
                  </a:schemeClr>
                </a:solidFill>
                <a:latin typeface="HelveticaNeueLT Std Lt" pitchFamily="34" charset="0"/>
              </a:defRPr>
            </a:lvl2pPr>
            <a:lvl3pPr>
              <a:buClr>
                <a:srgbClr val="9AC328"/>
              </a:buClr>
              <a:defRPr sz="1600">
                <a:solidFill>
                  <a:schemeClr val="tx1">
                    <a:lumMod val="65000"/>
                    <a:lumOff val="35000"/>
                  </a:schemeClr>
                </a:solidFill>
                <a:latin typeface="HelveticaNeueLT Std Lt" pitchFamily="34" charset="0"/>
              </a:defRPr>
            </a:lvl3pPr>
            <a:lvl4pPr>
              <a:buClr>
                <a:srgbClr val="B9328A"/>
              </a:buClr>
              <a:defRPr sz="1400">
                <a:solidFill>
                  <a:schemeClr val="tx1">
                    <a:lumMod val="65000"/>
                    <a:lumOff val="35000"/>
                  </a:schemeClr>
                </a:solidFill>
                <a:latin typeface="HelveticaNeueLT Std Lt" pitchFamily="34" charset="0"/>
              </a:defRPr>
            </a:lvl4pPr>
            <a:lvl5pPr>
              <a:defRPr>
                <a:latin typeface="HelveticaNeueLT Std"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10"/>
          </p:nvPr>
        </p:nvSpPr>
        <p:spPr/>
        <p:txBody>
          <a:bodyPr/>
          <a:lstStyle>
            <a:lvl1pPr>
              <a:defRPr sz="1100">
                <a:solidFill>
                  <a:schemeClr val="tx1">
                    <a:lumMod val="65000"/>
                    <a:lumOff val="35000"/>
                  </a:schemeClr>
                </a:solidFill>
                <a:latin typeface="HelveticaNeueLT Std Lt" pitchFamily="34" charset="0"/>
              </a:defRPr>
            </a:lvl1pPr>
          </a:lstStyle>
          <a:p>
            <a:fld id="{88A6F53F-8A54-4A79-8103-48AFC8B113D8}" type="datetimeFigureOut">
              <a:rPr lang="fr-BE" smtClean="0"/>
              <a:pPr/>
              <a:t>06-07-16</a:t>
            </a:fld>
            <a:endParaRPr lang="fr-BE" dirty="0"/>
          </a:p>
        </p:txBody>
      </p:sp>
      <p:sp>
        <p:nvSpPr>
          <p:cNvPr id="5" name="Footer Placeholder 4"/>
          <p:cNvSpPr>
            <a:spLocks noGrp="1"/>
          </p:cNvSpPr>
          <p:nvPr>
            <p:ph type="ftr" sz="quarter" idx="11"/>
          </p:nvPr>
        </p:nvSpPr>
        <p:spPr/>
        <p:txBody>
          <a:bodyPr/>
          <a:lstStyle>
            <a:lvl1pPr>
              <a:defRPr sz="1100">
                <a:solidFill>
                  <a:schemeClr val="tx1">
                    <a:lumMod val="65000"/>
                    <a:lumOff val="35000"/>
                  </a:schemeClr>
                </a:solidFill>
                <a:latin typeface="HelveticaNeueLT Std Lt" pitchFamily="34" charset="0"/>
              </a:defRPr>
            </a:lvl1pPr>
          </a:lstStyle>
          <a:p>
            <a:endParaRPr lang="fr-BE" dirty="0"/>
          </a:p>
        </p:txBody>
      </p:sp>
      <p:sp>
        <p:nvSpPr>
          <p:cNvPr id="6" name="Slide Number Placeholder 5"/>
          <p:cNvSpPr>
            <a:spLocks noGrp="1"/>
          </p:cNvSpPr>
          <p:nvPr>
            <p:ph type="sldNum" sz="quarter" idx="12"/>
          </p:nvPr>
        </p:nvSpPr>
        <p:spPr/>
        <p:txBody>
          <a:bodyPr/>
          <a:lstStyle>
            <a:lvl1pPr>
              <a:defRPr sz="1100">
                <a:solidFill>
                  <a:schemeClr val="tx1">
                    <a:lumMod val="65000"/>
                    <a:lumOff val="35000"/>
                  </a:schemeClr>
                </a:solidFill>
                <a:latin typeface="HelveticaNeueLT Std Lt" pitchFamily="34" charset="0"/>
              </a:defRPr>
            </a:lvl1pPr>
          </a:lstStyle>
          <a:p>
            <a:fld id="{EBF5BBF1-494F-49AB-89F5-B64075298122}" type="slidenum">
              <a:rPr lang="fr-BE" smtClean="0"/>
              <a:pPr/>
              <a:t>‹#›</a:t>
            </a:fld>
            <a:endParaRPr lang="fr-BE" dirty="0"/>
          </a:p>
        </p:txBody>
      </p:sp>
    </p:spTree>
    <p:extLst>
      <p:ext uri="{BB962C8B-B14F-4D97-AF65-F5344CB8AC3E}">
        <p14:creationId xmlns:p14="http://schemas.microsoft.com/office/powerpoint/2010/main" val="3491433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5874"/>
            <a:ext cx="7886700" cy="1325563"/>
          </a:xfrm>
        </p:spPr>
        <p:txBody>
          <a:bodyPr>
            <a:normAutofit/>
          </a:bodyPr>
          <a:lstStyle>
            <a:lvl1pPr algn="r">
              <a:defRPr sz="3200" b="1">
                <a:solidFill>
                  <a:srgbClr val="0155A3"/>
                </a:solidFill>
                <a:latin typeface="HelveticaNeueLT Std Lt"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571625"/>
            <a:ext cx="7886700" cy="4351338"/>
          </a:xfrm>
        </p:spPr>
        <p:txBody>
          <a:bodyPr/>
          <a:lstStyle>
            <a:lvl1pPr marL="457200" indent="-457200">
              <a:buClr>
                <a:srgbClr val="0155A3"/>
              </a:buClr>
              <a:buFont typeface="Arial" panose="020B0604020202020204" pitchFamily="34" charset="0"/>
              <a:buChar char="•"/>
              <a:defRPr sz="2000" baseline="0">
                <a:solidFill>
                  <a:schemeClr val="tx1">
                    <a:lumMod val="65000"/>
                    <a:lumOff val="35000"/>
                  </a:schemeClr>
                </a:solidFill>
                <a:latin typeface="HelveticaNeueLT Std Lt" pitchFamily="34" charset="0"/>
              </a:defRPr>
            </a:lvl1pPr>
            <a:lvl2pPr>
              <a:buClr>
                <a:srgbClr val="009ECB"/>
              </a:buClr>
              <a:defRPr sz="1800">
                <a:solidFill>
                  <a:schemeClr val="tx1">
                    <a:lumMod val="65000"/>
                    <a:lumOff val="35000"/>
                  </a:schemeClr>
                </a:solidFill>
                <a:latin typeface="HelveticaNeueLT Std Lt" pitchFamily="34" charset="0"/>
              </a:defRPr>
            </a:lvl2pPr>
            <a:lvl3pPr>
              <a:buClr>
                <a:srgbClr val="9AC328"/>
              </a:buClr>
              <a:defRPr sz="1600">
                <a:solidFill>
                  <a:schemeClr val="tx1">
                    <a:lumMod val="65000"/>
                    <a:lumOff val="35000"/>
                  </a:schemeClr>
                </a:solidFill>
                <a:latin typeface="HelveticaNeueLT Std Lt" pitchFamily="34" charset="0"/>
              </a:defRPr>
            </a:lvl3pPr>
            <a:lvl4pPr>
              <a:buClr>
                <a:srgbClr val="B9328A"/>
              </a:buClr>
              <a:defRPr sz="1400">
                <a:solidFill>
                  <a:schemeClr val="tx1">
                    <a:lumMod val="65000"/>
                    <a:lumOff val="35000"/>
                  </a:schemeClr>
                </a:solidFill>
                <a:latin typeface="HelveticaNeueLT Std Lt" pitchFamily="34" charset="0"/>
              </a:defRPr>
            </a:lvl4pPr>
            <a:lvl5pPr>
              <a:defRPr>
                <a:latin typeface="HelveticaNeueLT Std"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10"/>
          </p:nvPr>
        </p:nvSpPr>
        <p:spPr/>
        <p:txBody>
          <a:bodyPr/>
          <a:lstStyle>
            <a:lvl1pPr>
              <a:defRPr sz="1100">
                <a:solidFill>
                  <a:schemeClr val="tx1">
                    <a:lumMod val="65000"/>
                    <a:lumOff val="35000"/>
                  </a:schemeClr>
                </a:solidFill>
                <a:latin typeface="HelveticaNeueLT Std Lt" pitchFamily="34" charset="0"/>
              </a:defRPr>
            </a:lvl1pPr>
          </a:lstStyle>
          <a:p>
            <a:fld id="{88A6F53F-8A54-4A79-8103-48AFC8B113D8}" type="datetimeFigureOut">
              <a:rPr lang="fr-BE" smtClean="0"/>
              <a:pPr/>
              <a:t>06-07-16</a:t>
            </a:fld>
            <a:endParaRPr lang="fr-BE" dirty="0"/>
          </a:p>
        </p:txBody>
      </p:sp>
      <p:sp>
        <p:nvSpPr>
          <p:cNvPr id="5" name="Footer Placeholder 4"/>
          <p:cNvSpPr>
            <a:spLocks noGrp="1"/>
          </p:cNvSpPr>
          <p:nvPr>
            <p:ph type="ftr" sz="quarter" idx="11"/>
          </p:nvPr>
        </p:nvSpPr>
        <p:spPr/>
        <p:txBody>
          <a:bodyPr/>
          <a:lstStyle>
            <a:lvl1pPr>
              <a:defRPr sz="1100">
                <a:solidFill>
                  <a:schemeClr val="tx1">
                    <a:lumMod val="65000"/>
                    <a:lumOff val="35000"/>
                  </a:schemeClr>
                </a:solidFill>
                <a:latin typeface="HelveticaNeueLT Std Lt" pitchFamily="34" charset="0"/>
              </a:defRPr>
            </a:lvl1pPr>
          </a:lstStyle>
          <a:p>
            <a:endParaRPr lang="fr-BE" dirty="0"/>
          </a:p>
        </p:txBody>
      </p:sp>
      <p:sp>
        <p:nvSpPr>
          <p:cNvPr id="6" name="Slide Number Placeholder 5"/>
          <p:cNvSpPr>
            <a:spLocks noGrp="1"/>
          </p:cNvSpPr>
          <p:nvPr>
            <p:ph type="sldNum" sz="quarter" idx="12"/>
          </p:nvPr>
        </p:nvSpPr>
        <p:spPr/>
        <p:txBody>
          <a:bodyPr/>
          <a:lstStyle>
            <a:lvl1pPr>
              <a:defRPr sz="1100">
                <a:solidFill>
                  <a:schemeClr val="tx1">
                    <a:lumMod val="65000"/>
                    <a:lumOff val="35000"/>
                  </a:schemeClr>
                </a:solidFill>
                <a:latin typeface="HelveticaNeueLT Std Lt" pitchFamily="34" charset="0"/>
              </a:defRPr>
            </a:lvl1pPr>
          </a:lstStyle>
          <a:p>
            <a:fld id="{EBF5BBF1-494F-49AB-89F5-B64075298122}" type="slidenum">
              <a:rPr lang="fr-BE" smtClean="0"/>
              <a:pPr/>
              <a:t>‹#›</a:t>
            </a:fld>
            <a:endParaRPr lang="fr-BE"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2456" y="6242879"/>
            <a:ext cx="7912894" cy="46986"/>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2456" y="339907"/>
            <a:ext cx="1039896" cy="504000"/>
          </a:xfrm>
          <a:prstGeom prst="rect">
            <a:avLst/>
          </a:prstGeom>
        </p:spPr>
      </p:pic>
    </p:spTree>
    <p:extLst>
      <p:ext uri="{BB962C8B-B14F-4D97-AF65-F5344CB8AC3E}">
        <p14:creationId xmlns:p14="http://schemas.microsoft.com/office/powerpoint/2010/main" val="1834463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8736" y="220763"/>
            <a:ext cx="1114176" cy="540000"/>
          </a:xfrm>
          <a:prstGeom prst="rect">
            <a:avLst/>
          </a:prstGeom>
        </p:spPr>
      </p:pic>
      <p:grpSp>
        <p:nvGrpSpPr>
          <p:cNvPr id="4" name="Group 3"/>
          <p:cNvGrpSpPr/>
          <p:nvPr userDrawn="1"/>
        </p:nvGrpSpPr>
        <p:grpSpPr>
          <a:xfrm>
            <a:off x="877887" y="1424442"/>
            <a:ext cx="3327791" cy="4461881"/>
            <a:chOff x="877887" y="1424442"/>
            <a:chExt cx="3327791" cy="4461881"/>
          </a:xfrm>
        </p:grpSpPr>
        <p:sp>
          <p:nvSpPr>
            <p:cNvPr id="7" name="Round Diagonal Corner Rectangle 6"/>
            <p:cNvSpPr/>
            <p:nvPr userDrawn="1"/>
          </p:nvSpPr>
          <p:spPr>
            <a:xfrm>
              <a:off x="877888" y="1524388"/>
              <a:ext cx="3225114" cy="4361935"/>
            </a:xfrm>
            <a:prstGeom prst="round2DiagRect">
              <a:avLst/>
            </a:prstGeom>
            <a:solidFill>
              <a:srgbClr val="009ECB">
                <a:alpha val="69804"/>
              </a:srgbClr>
            </a:solidFill>
            <a:ln w="38100">
              <a:solidFill>
                <a:srgbClr val="B932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atin typeface="HelveticaNeueLT Std Lt" pitchFamily="34" charset="0"/>
              </a:endParaRPr>
            </a:p>
          </p:txBody>
        </p:sp>
        <p:sp>
          <p:nvSpPr>
            <p:cNvPr id="8" name="Round Diagonal Corner Rectangle 7"/>
            <p:cNvSpPr/>
            <p:nvPr userDrawn="1"/>
          </p:nvSpPr>
          <p:spPr>
            <a:xfrm>
              <a:off x="877888" y="1488771"/>
              <a:ext cx="3268056" cy="4397551"/>
            </a:xfrm>
            <a:prstGeom prst="round2DiagRect">
              <a:avLst/>
            </a:prstGeom>
            <a:noFill/>
            <a:ln w="57150">
              <a:solidFill>
                <a:srgbClr val="9AC3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atin typeface="HelveticaNeueLT Std Lt" pitchFamily="34" charset="0"/>
              </a:endParaRPr>
            </a:p>
          </p:txBody>
        </p:sp>
        <p:sp>
          <p:nvSpPr>
            <p:cNvPr id="10" name="Round Diagonal Corner Rectangle 9"/>
            <p:cNvSpPr/>
            <p:nvPr userDrawn="1"/>
          </p:nvSpPr>
          <p:spPr>
            <a:xfrm>
              <a:off x="877887" y="1424442"/>
              <a:ext cx="3327791" cy="4461879"/>
            </a:xfrm>
            <a:prstGeom prst="round2DiagRect">
              <a:avLst/>
            </a:prstGeom>
            <a:noFill/>
            <a:ln w="76200">
              <a:solidFill>
                <a:srgbClr val="009E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atin typeface="HelveticaNeueLT Std Lt" pitchFamily="34" charset="0"/>
              </a:endParaRPr>
            </a:p>
          </p:txBody>
        </p:sp>
      </p:grpSp>
      <p:sp>
        <p:nvSpPr>
          <p:cNvPr id="2" name="Title 1"/>
          <p:cNvSpPr>
            <a:spLocks noGrp="1"/>
          </p:cNvSpPr>
          <p:nvPr userDrawn="1">
            <p:ph type="title" hasCustomPrompt="1"/>
          </p:nvPr>
        </p:nvSpPr>
        <p:spPr>
          <a:xfrm>
            <a:off x="1031902" y="1934851"/>
            <a:ext cx="2903761" cy="606925"/>
          </a:xfrm>
        </p:spPr>
        <p:txBody>
          <a:bodyPr anchor="b">
            <a:noAutofit/>
          </a:bodyPr>
          <a:lstStyle>
            <a:lvl1pPr>
              <a:defRPr sz="3200" b="1" baseline="0">
                <a:solidFill>
                  <a:schemeClr val="bg1"/>
                </a:solidFill>
                <a:latin typeface="HelveticaNeueLT Std Lt" pitchFamily="34" charset="0"/>
              </a:defRPr>
            </a:lvl1pPr>
          </a:lstStyle>
          <a:p>
            <a:r>
              <a:rPr lang="en-US" dirty="0" smtClean="0"/>
              <a:t>Divider Slide</a:t>
            </a:r>
            <a:endParaRPr lang="en-US" dirty="0"/>
          </a:p>
        </p:txBody>
      </p:sp>
      <p:sp>
        <p:nvSpPr>
          <p:cNvPr id="3" name="Text Placeholder 2"/>
          <p:cNvSpPr>
            <a:spLocks noGrp="1"/>
          </p:cNvSpPr>
          <p:nvPr userDrawn="1">
            <p:ph type="body" idx="1"/>
          </p:nvPr>
        </p:nvSpPr>
        <p:spPr>
          <a:xfrm>
            <a:off x="1031902" y="2606105"/>
            <a:ext cx="2903761" cy="2832988"/>
          </a:xfrm>
        </p:spPr>
        <p:txBody>
          <a:bodyPr>
            <a:normAutofit/>
          </a:bodyPr>
          <a:lstStyle>
            <a:lvl1pPr marL="0" indent="0">
              <a:buNone/>
              <a:defRPr sz="2000">
                <a:solidFill>
                  <a:schemeClr val="bg1"/>
                </a:solidFill>
                <a:latin typeface="HelveticaNeueLT Std Lt"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3492061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userDrawn="1"/>
        </p:nvGrpSpPr>
        <p:grpSpPr>
          <a:xfrm>
            <a:off x="877887" y="1424442"/>
            <a:ext cx="3327791" cy="4461881"/>
            <a:chOff x="877887" y="1424442"/>
            <a:chExt cx="3327791" cy="4461881"/>
          </a:xfrm>
        </p:grpSpPr>
        <p:sp>
          <p:nvSpPr>
            <p:cNvPr id="13" name="Round Diagonal Corner Rectangle 12"/>
            <p:cNvSpPr/>
            <p:nvPr userDrawn="1"/>
          </p:nvSpPr>
          <p:spPr>
            <a:xfrm>
              <a:off x="877888" y="1524388"/>
              <a:ext cx="3225114" cy="4361935"/>
            </a:xfrm>
            <a:prstGeom prst="round2DiagRect">
              <a:avLst/>
            </a:prstGeom>
            <a:solidFill>
              <a:srgbClr val="009ECB">
                <a:alpha val="69804"/>
              </a:srgbClr>
            </a:solidFill>
            <a:ln w="38100">
              <a:solidFill>
                <a:srgbClr val="B932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atin typeface="HelveticaNeueLT Std Lt" pitchFamily="34" charset="0"/>
              </a:endParaRPr>
            </a:p>
          </p:txBody>
        </p:sp>
        <p:sp>
          <p:nvSpPr>
            <p:cNvPr id="14" name="Round Diagonal Corner Rectangle 13"/>
            <p:cNvSpPr/>
            <p:nvPr userDrawn="1"/>
          </p:nvSpPr>
          <p:spPr>
            <a:xfrm>
              <a:off x="877888" y="1488771"/>
              <a:ext cx="3268056" cy="4397551"/>
            </a:xfrm>
            <a:prstGeom prst="round2DiagRect">
              <a:avLst/>
            </a:prstGeom>
            <a:noFill/>
            <a:ln w="57150">
              <a:solidFill>
                <a:srgbClr val="9AC3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atin typeface="HelveticaNeueLT Std Lt" pitchFamily="34" charset="0"/>
              </a:endParaRPr>
            </a:p>
          </p:txBody>
        </p:sp>
        <p:sp>
          <p:nvSpPr>
            <p:cNvPr id="15" name="Round Diagonal Corner Rectangle 14"/>
            <p:cNvSpPr/>
            <p:nvPr userDrawn="1"/>
          </p:nvSpPr>
          <p:spPr>
            <a:xfrm>
              <a:off x="877887" y="1424442"/>
              <a:ext cx="3327791" cy="4461879"/>
            </a:xfrm>
            <a:prstGeom prst="round2DiagRect">
              <a:avLst/>
            </a:prstGeom>
            <a:noFill/>
            <a:ln w="76200">
              <a:solidFill>
                <a:srgbClr val="009E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atin typeface="HelveticaNeueLT Std Lt" pitchFamily="34" charset="0"/>
              </a:endParaRPr>
            </a:p>
          </p:txBody>
        </p:sp>
      </p:grpSp>
      <p:sp>
        <p:nvSpPr>
          <p:cNvPr id="2" name="Title 1"/>
          <p:cNvSpPr>
            <a:spLocks noGrp="1"/>
          </p:cNvSpPr>
          <p:nvPr>
            <p:ph type="title" hasCustomPrompt="1"/>
          </p:nvPr>
        </p:nvSpPr>
        <p:spPr>
          <a:xfrm>
            <a:off x="1031902" y="1934851"/>
            <a:ext cx="2903761" cy="606925"/>
          </a:xfrm>
        </p:spPr>
        <p:txBody>
          <a:bodyPr anchor="b">
            <a:noAutofit/>
          </a:bodyPr>
          <a:lstStyle>
            <a:lvl1pPr>
              <a:defRPr sz="3200" b="1" baseline="0">
                <a:solidFill>
                  <a:schemeClr val="bg1"/>
                </a:solidFill>
                <a:latin typeface="HelveticaNeueLT Std Lt" pitchFamily="34" charset="0"/>
              </a:defRPr>
            </a:lvl1pPr>
          </a:lstStyle>
          <a:p>
            <a:r>
              <a:rPr lang="en-US" dirty="0" smtClean="0"/>
              <a:t>Divider Slide</a:t>
            </a:r>
            <a:endParaRPr lang="en-US" dirty="0"/>
          </a:p>
        </p:txBody>
      </p:sp>
      <p:sp>
        <p:nvSpPr>
          <p:cNvPr id="3" name="Text Placeholder 2"/>
          <p:cNvSpPr>
            <a:spLocks noGrp="1"/>
          </p:cNvSpPr>
          <p:nvPr>
            <p:ph type="body" idx="1"/>
          </p:nvPr>
        </p:nvSpPr>
        <p:spPr>
          <a:xfrm>
            <a:off x="1031902" y="2606105"/>
            <a:ext cx="2903761" cy="2832988"/>
          </a:xfrm>
        </p:spPr>
        <p:txBody>
          <a:bodyPr>
            <a:normAutofit/>
          </a:bodyPr>
          <a:lstStyle>
            <a:lvl1pPr marL="0" indent="0">
              <a:buNone/>
              <a:defRPr sz="2000">
                <a:solidFill>
                  <a:schemeClr val="bg1"/>
                </a:solidFill>
                <a:latin typeface="HelveticaNeueLT Std Lt"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8736" y="220763"/>
            <a:ext cx="1114176" cy="540000"/>
          </a:xfrm>
          <a:prstGeom prst="rect">
            <a:avLst/>
          </a:prstGeom>
        </p:spPr>
      </p:pic>
    </p:spTree>
    <p:extLst>
      <p:ext uri="{BB962C8B-B14F-4D97-AF65-F5344CB8AC3E}">
        <p14:creationId xmlns:p14="http://schemas.microsoft.com/office/powerpoint/2010/main" val="2903868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2_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12" name="Group 11"/>
          <p:cNvGrpSpPr/>
          <p:nvPr userDrawn="1"/>
        </p:nvGrpSpPr>
        <p:grpSpPr>
          <a:xfrm>
            <a:off x="877887" y="1424442"/>
            <a:ext cx="3327791" cy="4461881"/>
            <a:chOff x="877887" y="1424442"/>
            <a:chExt cx="3327791" cy="4461881"/>
          </a:xfrm>
        </p:grpSpPr>
        <p:sp>
          <p:nvSpPr>
            <p:cNvPr id="13" name="Round Diagonal Corner Rectangle 12"/>
            <p:cNvSpPr/>
            <p:nvPr userDrawn="1"/>
          </p:nvSpPr>
          <p:spPr>
            <a:xfrm>
              <a:off x="877888" y="1524388"/>
              <a:ext cx="3225114" cy="4361935"/>
            </a:xfrm>
            <a:prstGeom prst="round2DiagRect">
              <a:avLst/>
            </a:prstGeom>
            <a:solidFill>
              <a:srgbClr val="009ECB">
                <a:alpha val="69804"/>
              </a:srgbClr>
            </a:solidFill>
            <a:ln w="38100">
              <a:solidFill>
                <a:srgbClr val="B932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atin typeface="HelveticaNeueLT Std Lt" pitchFamily="34" charset="0"/>
              </a:endParaRPr>
            </a:p>
          </p:txBody>
        </p:sp>
        <p:sp>
          <p:nvSpPr>
            <p:cNvPr id="14" name="Round Diagonal Corner Rectangle 13"/>
            <p:cNvSpPr/>
            <p:nvPr userDrawn="1"/>
          </p:nvSpPr>
          <p:spPr>
            <a:xfrm>
              <a:off x="877888" y="1488771"/>
              <a:ext cx="3268056" cy="4397551"/>
            </a:xfrm>
            <a:prstGeom prst="round2DiagRect">
              <a:avLst/>
            </a:prstGeom>
            <a:noFill/>
            <a:ln w="57150">
              <a:solidFill>
                <a:srgbClr val="9AC3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atin typeface="HelveticaNeueLT Std Lt" pitchFamily="34" charset="0"/>
              </a:endParaRPr>
            </a:p>
          </p:txBody>
        </p:sp>
        <p:sp>
          <p:nvSpPr>
            <p:cNvPr id="15" name="Round Diagonal Corner Rectangle 14"/>
            <p:cNvSpPr/>
            <p:nvPr userDrawn="1"/>
          </p:nvSpPr>
          <p:spPr>
            <a:xfrm>
              <a:off x="877887" y="1424442"/>
              <a:ext cx="3327791" cy="4461879"/>
            </a:xfrm>
            <a:prstGeom prst="round2DiagRect">
              <a:avLst/>
            </a:prstGeom>
            <a:noFill/>
            <a:ln w="76200">
              <a:solidFill>
                <a:srgbClr val="009E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atin typeface="HelveticaNeueLT Std Lt" pitchFamily="34" charset="0"/>
              </a:endParaRPr>
            </a:p>
          </p:txBody>
        </p:sp>
      </p:grpSp>
      <p:sp>
        <p:nvSpPr>
          <p:cNvPr id="2" name="Title 1"/>
          <p:cNvSpPr>
            <a:spLocks noGrp="1"/>
          </p:cNvSpPr>
          <p:nvPr>
            <p:ph type="title" hasCustomPrompt="1"/>
          </p:nvPr>
        </p:nvSpPr>
        <p:spPr>
          <a:xfrm>
            <a:off x="1031902" y="1934851"/>
            <a:ext cx="2903761" cy="606925"/>
          </a:xfrm>
        </p:spPr>
        <p:txBody>
          <a:bodyPr anchor="b">
            <a:noAutofit/>
          </a:bodyPr>
          <a:lstStyle>
            <a:lvl1pPr>
              <a:defRPr sz="3200" b="1" baseline="0">
                <a:solidFill>
                  <a:schemeClr val="bg1"/>
                </a:solidFill>
                <a:latin typeface="HelveticaNeueLT Std Lt" pitchFamily="34" charset="0"/>
              </a:defRPr>
            </a:lvl1pPr>
          </a:lstStyle>
          <a:p>
            <a:r>
              <a:rPr lang="en-US" dirty="0" smtClean="0"/>
              <a:t>Divider Slide</a:t>
            </a:r>
            <a:endParaRPr lang="en-US" dirty="0"/>
          </a:p>
        </p:txBody>
      </p:sp>
      <p:sp>
        <p:nvSpPr>
          <p:cNvPr id="3" name="Text Placeholder 2"/>
          <p:cNvSpPr>
            <a:spLocks noGrp="1"/>
          </p:cNvSpPr>
          <p:nvPr>
            <p:ph type="body" idx="1"/>
          </p:nvPr>
        </p:nvSpPr>
        <p:spPr>
          <a:xfrm>
            <a:off x="1031901" y="2606105"/>
            <a:ext cx="2903761" cy="2832988"/>
          </a:xfrm>
        </p:spPr>
        <p:txBody>
          <a:bodyPr>
            <a:normAutofit/>
          </a:bodyPr>
          <a:lstStyle>
            <a:lvl1pPr marL="0" indent="0">
              <a:buNone/>
              <a:defRPr sz="2000">
                <a:solidFill>
                  <a:schemeClr val="bg1"/>
                </a:solidFill>
                <a:latin typeface="HelveticaNeueLT Std Lt"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8736" y="220763"/>
            <a:ext cx="1114176" cy="540000"/>
          </a:xfrm>
          <a:prstGeom prst="rect">
            <a:avLst/>
          </a:prstGeom>
        </p:spPr>
      </p:pic>
    </p:spTree>
    <p:extLst>
      <p:ext uri="{BB962C8B-B14F-4D97-AF65-F5344CB8AC3E}">
        <p14:creationId xmlns:p14="http://schemas.microsoft.com/office/powerpoint/2010/main" val="685900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2456" y="339907"/>
            <a:ext cx="1039896" cy="504000"/>
          </a:xfrm>
          <a:prstGeom prst="rect">
            <a:avLst/>
          </a:prstGeom>
        </p:spPr>
      </p:pic>
      <p:sp>
        <p:nvSpPr>
          <p:cNvPr id="2" name="Title 1"/>
          <p:cNvSpPr>
            <a:spLocks noGrp="1"/>
          </p:cNvSpPr>
          <p:nvPr>
            <p:ph type="title"/>
          </p:nvPr>
        </p:nvSpPr>
        <p:spPr>
          <a:xfrm>
            <a:off x="628650" y="-15874"/>
            <a:ext cx="7886700" cy="1325563"/>
          </a:xfrm>
        </p:spPr>
        <p:txBody>
          <a:bodyPr>
            <a:normAutofit/>
          </a:bodyPr>
          <a:lstStyle>
            <a:lvl1pPr algn="r">
              <a:defRPr lang="en-US" sz="3200" b="1" kern="1200" dirty="0">
                <a:solidFill>
                  <a:srgbClr val="0155A3"/>
                </a:solidFill>
                <a:latin typeface="HelveticaNeueLT Std Lt" pitchFamily="34" charset="0"/>
                <a:ea typeface="+mj-ea"/>
                <a:cs typeface="+mj-cs"/>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28650" y="1571625"/>
            <a:ext cx="3886200" cy="4351338"/>
          </a:xfrm>
        </p:spPr>
        <p:txBody>
          <a:bodyPr/>
          <a:lstStyle>
            <a:lvl1pPr>
              <a:buClr>
                <a:srgbClr val="0155A3"/>
              </a:buClr>
              <a:defRPr sz="2000">
                <a:solidFill>
                  <a:schemeClr val="tx1">
                    <a:lumMod val="65000"/>
                    <a:lumOff val="35000"/>
                  </a:schemeClr>
                </a:solidFill>
                <a:latin typeface="HelveticaNeueLT Std Lt" pitchFamily="34" charset="0"/>
              </a:defRPr>
            </a:lvl1pPr>
            <a:lvl2pPr>
              <a:buClr>
                <a:srgbClr val="009ECB"/>
              </a:buClr>
              <a:defRPr sz="1800">
                <a:solidFill>
                  <a:schemeClr val="tx1">
                    <a:lumMod val="65000"/>
                    <a:lumOff val="35000"/>
                  </a:schemeClr>
                </a:solidFill>
                <a:latin typeface="HelveticaNeueLT Std Lt" pitchFamily="34" charset="0"/>
              </a:defRPr>
            </a:lvl2pPr>
            <a:lvl3pPr>
              <a:buClr>
                <a:srgbClr val="9AC328"/>
              </a:buClr>
              <a:defRPr sz="1600">
                <a:solidFill>
                  <a:schemeClr val="tx1">
                    <a:lumMod val="65000"/>
                    <a:lumOff val="35000"/>
                  </a:schemeClr>
                </a:solidFill>
                <a:latin typeface="HelveticaNeueLT Std Lt" pitchFamily="34" charset="0"/>
              </a:defRPr>
            </a:lvl3pPr>
            <a:lvl4pPr>
              <a:buClr>
                <a:srgbClr val="B9328A"/>
              </a:buClr>
              <a:defRPr sz="1400">
                <a:solidFill>
                  <a:schemeClr val="tx1">
                    <a:lumMod val="65000"/>
                    <a:lumOff val="35000"/>
                  </a:schemeClr>
                </a:solidFill>
                <a:latin typeface="HelveticaNeueLT Std Lt" pitchFamily="34" charset="0"/>
              </a:defRPr>
            </a:lvl4pPr>
            <a:lvl5pPr>
              <a:defRPr>
                <a:solidFill>
                  <a:schemeClr val="tx1">
                    <a:lumMod val="65000"/>
                    <a:lumOff val="35000"/>
                  </a:schemeClr>
                </a:solidFill>
                <a:latin typeface="HelveticaNeueLT Std"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4629150" y="1571625"/>
            <a:ext cx="3886200" cy="4351338"/>
          </a:xfrm>
        </p:spPr>
        <p:txBody>
          <a:bodyPr/>
          <a:lstStyle>
            <a:lvl1pPr>
              <a:buClr>
                <a:srgbClr val="0155A3"/>
              </a:buClr>
              <a:defRPr sz="2000">
                <a:solidFill>
                  <a:schemeClr val="tx1">
                    <a:lumMod val="65000"/>
                    <a:lumOff val="35000"/>
                  </a:schemeClr>
                </a:solidFill>
                <a:latin typeface="HelveticaNeueLT Std Lt" pitchFamily="34" charset="0"/>
              </a:defRPr>
            </a:lvl1pPr>
            <a:lvl2pPr>
              <a:buClr>
                <a:srgbClr val="009ECB"/>
              </a:buClr>
              <a:defRPr sz="1800">
                <a:solidFill>
                  <a:schemeClr val="tx1">
                    <a:lumMod val="65000"/>
                    <a:lumOff val="35000"/>
                  </a:schemeClr>
                </a:solidFill>
                <a:latin typeface="HelveticaNeueLT Std Lt" pitchFamily="34" charset="0"/>
              </a:defRPr>
            </a:lvl2pPr>
            <a:lvl3pPr>
              <a:buClr>
                <a:srgbClr val="9AC328"/>
              </a:buClr>
              <a:defRPr sz="1400">
                <a:solidFill>
                  <a:schemeClr val="tx1">
                    <a:lumMod val="65000"/>
                    <a:lumOff val="35000"/>
                  </a:schemeClr>
                </a:solidFill>
                <a:latin typeface="HelveticaNeueLT Std Lt" pitchFamily="34" charset="0"/>
              </a:defRPr>
            </a:lvl3pPr>
            <a:lvl4pPr>
              <a:buClr>
                <a:srgbClr val="B9328A"/>
              </a:buClr>
              <a:defRPr sz="1400">
                <a:solidFill>
                  <a:schemeClr val="tx1">
                    <a:lumMod val="65000"/>
                    <a:lumOff val="35000"/>
                  </a:schemeClr>
                </a:solidFill>
                <a:latin typeface="HelveticaNeueLT Std Lt" pitchFamily="34" charset="0"/>
              </a:defRPr>
            </a:lvl4pPr>
            <a:lvl5pPr>
              <a:defRPr>
                <a:solidFill>
                  <a:schemeClr val="tx1">
                    <a:lumMod val="65000"/>
                    <a:lumOff val="35000"/>
                  </a:schemeClr>
                </a:solidFill>
                <a:latin typeface="HelveticaNeueLT Std"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Date Placeholder 4"/>
          <p:cNvSpPr>
            <a:spLocks noGrp="1"/>
          </p:cNvSpPr>
          <p:nvPr>
            <p:ph type="dt" sz="half" idx="10"/>
          </p:nvPr>
        </p:nvSpPr>
        <p:spPr/>
        <p:txBody>
          <a:bodyPr/>
          <a:lstStyle>
            <a:lvl1pPr>
              <a:defRPr sz="1100">
                <a:solidFill>
                  <a:schemeClr val="tx1">
                    <a:lumMod val="65000"/>
                    <a:lumOff val="35000"/>
                  </a:schemeClr>
                </a:solidFill>
                <a:latin typeface="HelveticaNeueLT Std Lt" pitchFamily="34" charset="0"/>
              </a:defRPr>
            </a:lvl1pPr>
          </a:lstStyle>
          <a:p>
            <a:fld id="{88A6F53F-8A54-4A79-8103-48AFC8B113D8}" type="datetimeFigureOut">
              <a:rPr lang="fr-BE" smtClean="0"/>
              <a:pPr/>
              <a:t>06-07-16</a:t>
            </a:fld>
            <a:endParaRPr lang="fr-BE" dirty="0"/>
          </a:p>
        </p:txBody>
      </p:sp>
      <p:sp>
        <p:nvSpPr>
          <p:cNvPr id="6" name="Footer Placeholder 5"/>
          <p:cNvSpPr>
            <a:spLocks noGrp="1"/>
          </p:cNvSpPr>
          <p:nvPr>
            <p:ph type="ftr" sz="quarter" idx="11"/>
          </p:nvPr>
        </p:nvSpPr>
        <p:spPr/>
        <p:txBody>
          <a:bodyPr/>
          <a:lstStyle>
            <a:lvl1pPr>
              <a:defRPr sz="1100">
                <a:solidFill>
                  <a:schemeClr val="tx1">
                    <a:lumMod val="65000"/>
                    <a:lumOff val="35000"/>
                  </a:schemeClr>
                </a:solidFill>
                <a:latin typeface="HelveticaNeueLT Std Lt" pitchFamily="34" charset="0"/>
              </a:defRPr>
            </a:lvl1pPr>
          </a:lstStyle>
          <a:p>
            <a:endParaRPr lang="fr-BE" dirty="0"/>
          </a:p>
        </p:txBody>
      </p:sp>
      <p:sp>
        <p:nvSpPr>
          <p:cNvPr id="7" name="Slide Number Placeholder 6"/>
          <p:cNvSpPr>
            <a:spLocks noGrp="1"/>
          </p:cNvSpPr>
          <p:nvPr>
            <p:ph type="sldNum" sz="quarter" idx="12"/>
          </p:nvPr>
        </p:nvSpPr>
        <p:spPr/>
        <p:txBody>
          <a:bodyPr/>
          <a:lstStyle>
            <a:lvl1pPr>
              <a:defRPr sz="1100">
                <a:solidFill>
                  <a:schemeClr val="tx1">
                    <a:lumMod val="65000"/>
                    <a:lumOff val="35000"/>
                  </a:schemeClr>
                </a:solidFill>
                <a:latin typeface="HelveticaNeueLT Std Lt" pitchFamily="34" charset="0"/>
              </a:defRPr>
            </a:lvl1pPr>
          </a:lstStyle>
          <a:p>
            <a:pPr algn="l"/>
            <a:fld id="{EBF5BBF1-494F-49AB-89F5-B64075298122}" type="slidenum">
              <a:rPr lang="fr-BE" smtClean="0"/>
              <a:pPr algn="l"/>
              <a:t>‹#›</a:t>
            </a:fld>
            <a:endParaRPr lang="fr-BE" dirty="0"/>
          </a:p>
        </p:txBody>
      </p:sp>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2456" y="6242879"/>
            <a:ext cx="7912894" cy="46986"/>
          </a:xfrm>
          <a:prstGeom prst="rect">
            <a:avLst/>
          </a:prstGeom>
        </p:spPr>
      </p:pic>
    </p:spTree>
    <p:extLst>
      <p:ext uri="{BB962C8B-B14F-4D97-AF65-F5344CB8AC3E}">
        <p14:creationId xmlns:p14="http://schemas.microsoft.com/office/powerpoint/2010/main" val="2592849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5874"/>
            <a:ext cx="7886700" cy="1325563"/>
          </a:xfrm>
        </p:spPr>
        <p:txBody>
          <a:bodyPr>
            <a:normAutofit/>
          </a:bodyPr>
          <a:lstStyle>
            <a:lvl1pPr algn="r">
              <a:defRPr lang="en-US" sz="3200" b="1" kern="1200" dirty="0">
                <a:solidFill>
                  <a:srgbClr val="0155A3"/>
                </a:solidFill>
                <a:latin typeface="HelveticaNeueLT Std Lt" pitchFamily="34" charset="0"/>
                <a:ea typeface="+mj-ea"/>
                <a:cs typeface="+mj-cs"/>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4629150" y="1571625"/>
            <a:ext cx="3886200" cy="4351338"/>
          </a:xfrm>
        </p:spPr>
        <p:txBody>
          <a:bodyPr/>
          <a:lstStyle>
            <a:lvl1pPr>
              <a:buClr>
                <a:srgbClr val="0155A3"/>
              </a:buClr>
              <a:defRPr sz="2000">
                <a:solidFill>
                  <a:schemeClr val="tx1">
                    <a:lumMod val="65000"/>
                    <a:lumOff val="35000"/>
                  </a:schemeClr>
                </a:solidFill>
                <a:latin typeface="HelveticaNeueLT Std Lt" pitchFamily="34" charset="0"/>
              </a:defRPr>
            </a:lvl1pPr>
            <a:lvl2pPr>
              <a:buClr>
                <a:srgbClr val="009ECB"/>
              </a:buClr>
              <a:defRPr sz="1800">
                <a:solidFill>
                  <a:schemeClr val="tx1">
                    <a:lumMod val="65000"/>
                    <a:lumOff val="35000"/>
                  </a:schemeClr>
                </a:solidFill>
                <a:latin typeface="HelveticaNeueLT Std Lt" pitchFamily="34" charset="0"/>
              </a:defRPr>
            </a:lvl2pPr>
            <a:lvl3pPr>
              <a:buClr>
                <a:srgbClr val="9AC328"/>
              </a:buClr>
              <a:defRPr sz="1400">
                <a:solidFill>
                  <a:schemeClr val="tx1">
                    <a:lumMod val="65000"/>
                    <a:lumOff val="35000"/>
                  </a:schemeClr>
                </a:solidFill>
                <a:latin typeface="HelveticaNeueLT Std Lt" pitchFamily="34" charset="0"/>
              </a:defRPr>
            </a:lvl3pPr>
            <a:lvl4pPr>
              <a:buClr>
                <a:srgbClr val="B9328A"/>
              </a:buClr>
              <a:defRPr sz="1400">
                <a:solidFill>
                  <a:schemeClr val="tx1">
                    <a:lumMod val="65000"/>
                    <a:lumOff val="35000"/>
                  </a:schemeClr>
                </a:solidFill>
                <a:latin typeface="HelveticaNeueLT Std Lt" pitchFamily="34" charset="0"/>
              </a:defRPr>
            </a:lvl4pPr>
            <a:lvl5pPr>
              <a:defRPr>
                <a:solidFill>
                  <a:schemeClr val="tx1">
                    <a:lumMod val="65000"/>
                    <a:lumOff val="35000"/>
                  </a:schemeClr>
                </a:solidFill>
                <a:latin typeface="HelveticaNeueLT Std"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Date Placeholder 4"/>
          <p:cNvSpPr>
            <a:spLocks noGrp="1"/>
          </p:cNvSpPr>
          <p:nvPr>
            <p:ph type="dt" sz="half" idx="10"/>
          </p:nvPr>
        </p:nvSpPr>
        <p:spPr/>
        <p:txBody>
          <a:bodyPr/>
          <a:lstStyle>
            <a:lvl1pPr>
              <a:defRPr sz="1100">
                <a:solidFill>
                  <a:schemeClr val="tx1">
                    <a:lumMod val="65000"/>
                    <a:lumOff val="35000"/>
                  </a:schemeClr>
                </a:solidFill>
                <a:latin typeface="HelveticaNeueLT Std Lt" pitchFamily="34" charset="0"/>
              </a:defRPr>
            </a:lvl1pPr>
          </a:lstStyle>
          <a:p>
            <a:fld id="{88A6F53F-8A54-4A79-8103-48AFC8B113D8}" type="datetimeFigureOut">
              <a:rPr lang="fr-BE" smtClean="0"/>
              <a:pPr/>
              <a:t>06-07-16</a:t>
            </a:fld>
            <a:endParaRPr lang="fr-BE" dirty="0"/>
          </a:p>
        </p:txBody>
      </p:sp>
      <p:sp>
        <p:nvSpPr>
          <p:cNvPr id="6" name="Footer Placeholder 5"/>
          <p:cNvSpPr>
            <a:spLocks noGrp="1"/>
          </p:cNvSpPr>
          <p:nvPr>
            <p:ph type="ftr" sz="quarter" idx="11"/>
          </p:nvPr>
        </p:nvSpPr>
        <p:spPr/>
        <p:txBody>
          <a:bodyPr/>
          <a:lstStyle>
            <a:lvl1pPr>
              <a:defRPr sz="1100">
                <a:solidFill>
                  <a:schemeClr val="tx1">
                    <a:lumMod val="65000"/>
                    <a:lumOff val="35000"/>
                  </a:schemeClr>
                </a:solidFill>
                <a:latin typeface="HelveticaNeueLT Std Lt" pitchFamily="34" charset="0"/>
              </a:defRPr>
            </a:lvl1pPr>
          </a:lstStyle>
          <a:p>
            <a:endParaRPr lang="fr-BE" dirty="0"/>
          </a:p>
        </p:txBody>
      </p:sp>
      <p:sp>
        <p:nvSpPr>
          <p:cNvPr id="7" name="Slide Number Placeholder 6"/>
          <p:cNvSpPr>
            <a:spLocks noGrp="1"/>
          </p:cNvSpPr>
          <p:nvPr>
            <p:ph type="sldNum" sz="quarter" idx="12"/>
          </p:nvPr>
        </p:nvSpPr>
        <p:spPr/>
        <p:txBody>
          <a:bodyPr/>
          <a:lstStyle>
            <a:lvl1pPr>
              <a:defRPr sz="1100">
                <a:solidFill>
                  <a:schemeClr val="tx1">
                    <a:lumMod val="65000"/>
                    <a:lumOff val="35000"/>
                  </a:schemeClr>
                </a:solidFill>
                <a:latin typeface="HelveticaNeueLT Std Lt" pitchFamily="34" charset="0"/>
              </a:defRPr>
            </a:lvl1pPr>
          </a:lstStyle>
          <a:p>
            <a:pPr algn="l"/>
            <a:fld id="{EBF5BBF1-494F-49AB-89F5-B64075298122}" type="slidenum">
              <a:rPr lang="fr-BE" smtClean="0"/>
              <a:pPr algn="l"/>
              <a:t>‹#›</a:t>
            </a:fld>
            <a:endParaRPr lang="fr-BE" dirty="0"/>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2456" y="6242879"/>
            <a:ext cx="7912894" cy="46986"/>
          </a:xfrm>
          <a:prstGeom prst="rect">
            <a:avLst/>
          </a:prstGeom>
        </p:spPr>
      </p:pic>
      <p:sp>
        <p:nvSpPr>
          <p:cNvPr id="11" name="Picture Placeholder 2"/>
          <p:cNvSpPr>
            <a:spLocks noGrp="1" noChangeAspect="1"/>
          </p:cNvSpPr>
          <p:nvPr>
            <p:ph type="pic" idx="1"/>
          </p:nvPr>
        </p:nvSpPr>
        <p:spPr>
          <a:xfrm>
            <a:off x="602456" y="1571625"/>
            <a:ext cx="3878950" cy="4351338"/>
          </a:xfrm>
          <a:prstGeom prst="round2DiagRect">
            <a:avLst/>
          </a:prstGeom>
          <a:ln w="38100">
            <a:solidFill>
              <a:schemeClr val="tx2"/>
            </a:solidFill>
          </a:ln>
        </p:spPr>
        <p:style>
          <a:lnRef idx="2">
            <a:schemeClr val="accent1"/>
          </a:lnRef>
          <a:fillRef idx="1">
            <a:schemeClr val="lt1"/>
          </a:fillRef>
          <a:effectRef idx="0">
            <a:schemeClr val="accent1"/>
          </a:effectRef>
          <a:fontRef idx="none"/>
        </p:style>
        <p:txBody>
          <a:bodyPr anchor="t"/>
          <a:lstStyle>
            <a:lvl1pPr marL="0" indent="0">
              <a:buNone/>
              <a:defRPr sz="3200">
                <a:solidFill>
                  <a:schemeClr val="tx1">
                    <a:lumMod val="65000"/>
                    <a:lumOff val="35000"/>
                  </a:schemeClr>
                </a:solidFill>
                <a:latin typeface="HelveticaNeueLT Std Lt"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2456" y="339907"/>
            <a:ext cx="1039896" cy="504000"/>
          </a:xfrm>
          <a:prstGeom prst="rect">
            <a:avLst/>
          </a:prstGeom>
        </p:spPr>
      </p:pic>
    </p:spTree>
    <p:extLst>
      <p:ext uri="{BB962C8B-B14F-4D97-AF65-F5344CB8AC3E}">
        <p14:creationId xmlns:p14="http://schemas.microsoft.com/office/powerpoint/2010/main" val="2665368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HelveticaNeueLT Std Lt" pitchFamily="34" charset="0"/>
              </a:defRPr>
            </a:lvl1pPr>
          </a:lstStyle>
          <a:p>
            <a:fld id="{88A6F53F-8A54-4A79-8103-48AFC8B113D8}" type="datetimeFigureOut">
              <a:rPr lang="fr-BE" smtClean="0"/>
              <a:pPr/>
              <a:t>06-07-16</a:t>
            </a:fld>
            <a:endParaRPr lang="fr-B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HelveticaNeueLT Std Lt" pitchFamily="34" charset="0"/>
              </a:defRPr>
            </a:lvl1pPr>
          </a:lstStyle>
          <a:p>
            <a:endParaRPr lang="fr-B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HelveticaNeueLT Std Lt" pitchFamily="34" charset="0"/>
              </a:defRPr>
            </a:lvl1pPr>
          </a:lstStyle>
          <a:p>
            <a:fld id="{EBF5BBF1-494F-49AB-89F5-B64075298122}" type="slidenum">
              <a:rPr lang="fr-BE" smtClean="0"/>
              <a:pPr/>
              <a:t>‹#›</a:t>
            </a:fld>
            <a:endParaRPr lang="fr-BE"/>
          </a:p>
        </p:txBody>
      </p:sp>
    </p:spTree>
    <p:extLst>
      <p:ext uri="{BB962C8B-B14F-4D97-AF65-F5344CB8AC3E}">
        <p14:creationId xmlns:p14="http://schemas.microsoft.com/office/powerpoint/2010/main" val="641463323"/>
      </p:ext>
    </p:extLst>
  </p:cSld>
  <p:clrMap bg1="lt1" tx1="dk1" bg2="lt2" tx2="dk2" accent1="accent1" accent2="accent2" accent3="accent3" accent4="accent4" accent5="accent5" accent6="accent6" hlink="hlink" folHlink="folHlink"/>
  <p:sldLayoutIdLst>
    <p:sldLayoutId id="2147483661" r:id="rId1"/>
    <p:sldLayoutId id="2147483676" r:id="rId2"/>
    <p:sldLayoutId id="2147483662" r:id="rId3"/>
    <p:sldLayoutId id="2147483678" r:id="rId4"/>
    <p:sldLayoutId id="2147483663" r:id="rId5"/>
    <p:sldLayoutId id="2147483674" r:id="rId6"/>
    <p:sldLayoutId id="2147483675" r:id="rId7"/>
    <p:sldLayoutId id="2147483664" r:id="rId8"/>
    <p:sldLayoutId id="2147483679" r:id="rId9"/>
    <p:sldLayoutId id="2147483677" r:id="rId10"/>
    <p:sldLayoutId id="2147483665" r:id="rId11"/>
    <p:sldLayoutId id="2147483666" r:id="rId12"/>
    <p:sldLayoutId id="2147483667" r:id="rId13"/>
    <p:sldLayoutId id="2147483668" r:id="rId14"/>
    <p:sldLayoutId id="2147483669" r:id="rId15"/>
    <p:sldLayoutId id="2147483670" r:id="rId16"/>
    <p:sldLayoutId id="2147483671"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HelveticaNeueLT Std Lt"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NeueLT Std Lt"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NeueLT Std Lt"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NeueLT Std Lt"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NeueLT Std Lt"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NeueLT Std Lt"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chart" Target="../charts/char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38.png"/><Relationship Id="rId4" Type="http://schemas.openxmlformats.org/officeDocument/2006/relationships/image" Target="../media/image37.jpeg"/></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40.png"/><Relationship Id="rId4" Type="http://schemas.openxmlformats.org/officeDocument/2006/relationships/image" Target="../media/image39.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BE" dirty="0" smtClean="0"/>
              <a:t>Value of </a:t>
            </a:r>
            <a:r>
              <a:rPr lang="fr-BE" dirty="0" err="1" smtClean="0"/>
              <a:t>generic</a:t>
            </a:r>
            <a:r>
              <a:rPr lang="fr-BE" dirty="0" smtClean="0"/>
              <a:t> </a:t>
            </a:r>
            <a:r>
              <a:rPr lang="fr-BE" dirty="0" err="1" smtClean="0"/>
              <a:t>medicines</a:t>
            </a:r>
            <a:endParaRPr lang="fr-BE" dirty="0"/>
          </a:p>
        </p:txBody>
      </p:sp>
      <p:sp>
        <p:nvSpPr>
          <p:cNvPr id="3" name="Subtitle 2"/>
          <p:cNvSpPr>
            <a:spLocks noGrp="1"/>
          </p:cNvSpPr>
          <p:nvPr>
            <p:ph type="subTitle" idx="1"/>
          </p:nvPr>
        </p:nvSpPr>
        <p:spPr/>
        <p:txBody>
          <a:bodyPr/>
          <a:lstStyle/>
          <a:p>
            <a:endParaRPr lang="fr-BE"/>
          </a:p>
        </p:txBody>
      </p:sp>
    </p:spTree>
    <p:extLst>
      <p:ext uri="{BB962C8B-B14F-4D97-AF65-F5344CB8AC3E}">
        <p14:creationId xmlns:p14="http://schemas.microsoft.com/office/powerpoint/2010/main" val="1479338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Still considerable opportunities to increase </a:t>
            </a:r>
            <a:br>
              <a:rPr lang="en-GB" sz="2400" dirty="0" smtClean="0"/>
            </a:br>
            <a:r>
              <a:rPr lang="en-GB" sz="2400" dirty="0" smtClean="0"/>
              <a:t>uptake throughout Europe</a:t>
            </a:r>
            <a:endParaRPr lang="en-GB" sz="2400" dirty="0"/>
          </a:p>
        </p:txBody>
      </p:sp>
      <p:sp>
        <p:nvSpPr>
          <p:cNvPr id="3" name="Slide Number Placeholder 2"/>
          <p:cNvSpPr>
            <a:spLocks noGrp="1"/>
          </p:cNvSpPr>
          <p:nvPr>
            <p:ph type="sldNum" sz="quarter" idx="12"/>
          </p:nvPr>
        </p:nvSpPr>
        <p:spPr/>
        <p:txBody>
          <a:bodyPr/>
          <a:lstStyle/>
          <a:p>
            <a:fld id="{7BF9E8C0-4D9A-2D40-9A43-CEBB6CC5FD6F}" type="slidenum">
              <a:rPr lang="en-GB" smtClean="0"/>
              <a:pPr/>
              <a:t>10</a:t>
            </a:fld>
            <a:endParaRPr lang="en-GB" dirty="0"/>
          </a:p>
        </p:txBody>
      </p:sp>
      <p:sp>
        <p:nvSpPr>
          <p:cNvPr id="6" name="TextBox 5"/>
          <p:cNvSpPr txBox="1"/>
          <p:nvPr/>
        </p:nvSpPr>
        <p:spPr>
          <a:xfrm>
            <a:off x="179512" y="1254149"/>
            <a:ext cx="5976664" cy="276999"/>
          </a:xfrm>
          <a:prstGeom prst="rect">
            <a:avLst/>
          </a:prstGeom>
        </p:spPr>
        <p:txBody>
          <a:bodyPr wrap="square" rtlCol="0">
            <a:spAutoFit/>
          </a:bodyPr>
          <a:lstStyle/>
          <a:p>
            <a:pPr>
              <a:spcBef>
                <a:spcPct val="20000"/>
              </a:spcBef>
            </a:pPr>
            <a:r>
              <a:rPr lang="en-US" sz="1200" b="1" kern="0" dirty="0" smtClean="0">
                <a:solidFill>
                  <a:srgbClr val="595959"/>
                </a:solidFill>
                <a:latin typeface="+mn-lt"/>
              </a:rPr>
              <a:t>Protected and off-patent marked share (</a:t>
            </a:r>
            <a:r>
              <a:rPr lang="en-US" sz="1200" b="1" u="sng" kern="0" dirty="0" smtClean="0">
                <a:solidFill>
                  <a:srgbClr val="595959"/>
                </a:solidFill>
                <a:latin typeface="+mn-lt"/>
              </a:rPr>
              <a:t>volume</a:t>
            </a:r>
            <a:r>
              <a:rPr lang="en-US" sz="1200" b="1" kern="0" dirty="0" smtClean="0">
                <a:solidFill>
                  <a:srgbClr val="595959"/>
                </a:solidFill>
                <a:latin typeface="+mn-lt"/>
              </a:rPr>
              <a:t>) by country, June 2015</a:t>
            </a:r>
            <a:endParaRPr kumimoji="0" lang="en-GB" sz="1200" b="1" i="0" u="none" strike="noStrike" kern="0" cap="none" spc="0" normalizeH="0" baseline="0" dirty="0" smtClean="0">
              <a:ln>
                <a:noFill/>
              </a:ln>
              <a:solidFill>
                <a:srgbClr val="595959"/>
              </a:solidFill>
              <a:effectLst/>
              <a:uLnTx/>
              <a:uFillTx/>
              <a:latin typeface="+mn-lt"/>
            </a:endParaRPr>
          </a:p>
        </p:txBody>
      </p:sp>
      <p:pic>
        <p:nvPicPr>
          <p:cNvPr id="8" name="Picture 7" descr="slide7.jpg"/>
          <p:cNvPicPr>
            <a:picLocks noChangeAspect="1"/>
          </p:cNvPicPr>
          <p:nvPr/>
        </p:nvPicPr>
        <p:blipFill>
          <a:blip r:embed="rId3" cstate="print"/>
          <a:stretch>
            <a:fillRect/>
          </a:stretch>
        </p:blipFill>
        <p:spPr>
          <a:xfrm>
            <a:off x="251520" y="1692888"/>
            <a:ext cx="8136904" cy="4176944"/>
          </a:xfrm>
          <a:prstGeom prst="rect">
            <a:avLst/>
          </a:prstGeom>
        </p:spPr>
      </p:pic>
      <p:sp>
        <p:nvSpPr>
          <p:cNvPr id="9" name="TextBox 8"/>
          <p:cNvSpPr txBox="1"/>
          <p:nvPr/>
        </p:nvSpPr>
        <p:spPr>
          <a:xfrm>
            <a:off x="139548" y="5848050"/>
            <a:ext cx="8424936" cy="393954"/>
          </a:xfrm>
          <a:prstGeom prst="rect">
            <a:avLst/>
          </a:prstGeom>
        </p:spPr>
        <p:txBody>
          <a:bodyPr wrap="square" rtlCol="0">
            <a:spAutoFit/>
          </a:bodyPr>
          <a:lstStyle/>
          <a:p>
            <a:pPr algn="r">
              <a:spcBef>
                <a:spcPct val="20000"/>
              </a:spcBef>
            </a:pPr>
            <a:r>
              <a:rPr lang="en-GB" sz="1000" b="0" kern="0" dirty="0" smtClean="0">
                <a:solidFill>
                  <a:srgbClr val="7F7F7F"/>
                </a:solidFill>
                <a:latin typeface="+mn-lt"/>
              </a:rPr>
              <a:t>Source: IMS Health, MIDAS, Q2 2015, retail and hospital channel</a:t>
            </a:r>
          </a:p>
          <a:p>
            <a:pPr algn="r">
              <a:spcBef>
                <a:spcPct val="20000"/>
              </a:spcBef>
            </a:pPr>
            <a:r>
              <a:rPr kumimoji="0" lang="en-GB" sz="800" b="0" i="0" u="none" strike="noStrike" kern="0" cap="none" spc="0" normalizeH="0" baseline="0" noProof="0" dirty="0" smtClean="0">
                <a:ln>
                  <a:noFill/>
                </a:ln>
                <a:solidFill>
                  <a:srgbClr val="7F7F7F"/>
                </a:solidFill>
                <a:effectLst/>
                <a:uLnTx/>
                <a:uFillTx/>
                <a:latin typeface="+mn-lt"/>
                <a:ea typeface="+mn-ea"/>
                <a:cs typeface="+mn-cs"/>
              </a:rPr>
              <a:t>Note:</a:t>
            </a:r>
            <a:r>
              <a:rPr kumimoji="0" lang="en-GB" sz="800" b="0" i="0" u="none" strike="noStrike" kern="0" cap="none" spc="0" normalizeH="0" noProof="0" dirty="0" smtClean="0">
                <a:ln>
                  <a:noFill/>
                </a:ln>
                <a:solidFill>
                  <a:srgbClr val="7F7F7F"/>
                </a:solidFill>
                <a:effectLst/>
                <a:uLnTx/>
                <a:uFillTx/>
                <a:latin typeface="+mn-lt"/>
                <a:ea typeface="+mn-ea"/>
                <a:cs typeface="+mn-cs"/>
              </a:rPr>
              <a:t> Non-original brands and branded generics include copy products in some countries; Generics include INN branded and company branded</a:t>
            </a:r>
            <a:endParaRPr kumimoji="0" lang="en-GB" sz="800" b="0" i="0" u="none" strike="noStrike" kern="0" cap="none" spc="0" normalizeH="0" baseline="0" noProof="0" dirty="0" smtClean="0">
              <a:ln>
                <a:noFill/>
              </a:ln>
              <a:solidFill>
                <a:srgbClr val="7F7F7F"/>
              </a:solidFill>
              <a:effectLst/>
              <a:uLnTx/>
              <a:uFillTx/>
              <a:latin typeface="+mn-lt"/>
              <a:ea typeface="+mn-ea"/>
              <a:cs typeface="+mn-cs"/>
            </a:endParaRPr>
          </a:p>
        </p:txBody>
      </p:sp>
    </p:spTree>
    <p:extLst>
      <p:ext uri="{BB962C8B-B14F-4D97-AF65-F5344CB8AC3E}">
        <p14:creationId xmlns:p14="http://schemas.microsoft.com/office/powerpoint/2010/main" val="36672530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Generic medicines are key to EU </a:t>
            </a:r>
            <a:br>
              <a:rPr lang="en-GB" sz="2400" dirty="0" smtClean="0"/>
            </a:br>
            <a:r>
              <a:rPr lang="en-GB" sz="2400" dirty="0" smtClean="0"/>
              <a:t>healthcare sustainability</a:t>
            </a:r>
            <a:endParaRPr lang="en-GB" sz="2400" dirty="0"/>
          </a:p>
        </p:txBody>
      </p:sp>
      <p:sp>
        <p:nvSpPr>
          <p:cNvPr id="3" name="Slide Number Placeholder 2"/>
          <p:cNvSpPr>
            <a:spLocks noGrp="1"/>
          </p:cNvSpPr>
          <p:nvPr>
            <p:ph type="sldNum" sz="quarter" idx="12"/>
          </p:nvPr>
        </p:nvSpPr>
        <p:spPr/>
        <p:txBody>
          <a:bodyPr/>
          <a:lstStyle/>
          <a:p>
            <a:fld id="{7BF9E8C0-4D9A-2D40-9A43-CEBB6CC5FD6F}" type="slidenum">
              <a:rPr lang="en-GB" smtClean="0"/>
              <a:pPr/>
              <a:t>11</a:t>
            </a:fld>
            <a:endParaRPr lang="en-GB" dirty="0"/>
          </a:p>
        </p:txBody>
      </p:sp>
      <p:sp>
        <p:nvSpPr>
          <p:cNvPr id="29" name="Oval 28"/>
          <p:cNvSpPr/>
          <p:nvPr/>
        </p:nvSpPr>
        <p:spPr bwMode="auto">
          <a:xfrm>
            <a:off x="2894825" y="1907151"/>
            <a:ext cx="3168352" cy="3312368"/>
          </a:xfrm>
          <a:prstGeom prst="ellipse">
            <a:avLst/>
          </a:prstGeom>
          <a:noFill/>
          <a:ln w="25400" cap="flat" cmpd="sng" algn="ctr">
            <a:solidFill>
              <a:srgbClr val="209AC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rgbClr val="000099"/>
              </a:solidFill>
              <a:effectLst/>
              <a:latin typeface="HelveticaNeueLT Std Lt" pitchFamily="34" charset="0"/>
            </a:endParaRPr>
          </a:p>
        </p:txBody>
      </p:sp>
      <p:sp>
        <p:nvSpPr>
          <p:cNvPr id="30" name="Freeform 29"/>
          <p:cNvSpPr/>
          <p:nvPr/>
        </p:nvSpPr>
        <p:spPr>
          <a:xfrm>
            <a:off x="3826029" y="1627763"/>
            <a:ext cx="1334890" cy="867678"/>
          </a:xfrm>
          <a:custGeom>
            <a:avLst/>
            <a:gdLst>
              <a:gd name="connsiteX0" fmla="*/ 0 w 1334890"/>
              <a:gd name="connsiteY0" fmla="*/ 144616 h 867678"/>
              <a:gd name="connsiteX1" fmla="*/ 42357 w 1334890"/>
              <a:gd name="connsiteY1" fmla="*/ 42357 h 867678"/>
              <a:gd name="connsiteX2" fmla="*/ 144616 w 1334890"/>
              <a:gd name="connsiteY2" fmla="*/ 0 h 867678"/>
              <a:gd name="connsiteX3" fmla="*/ 1190274 w 1334890"/>
              <a:gd name="connsiteY3" fmla="*/ 0 h 867678"/>
              <a:gd name="connsiteX4" fmla="*/ 1292533 w 1334890"/>
              <a:gd name="connsiteY4" fmla="*/ 42357 h 867678"/>
              <a:gd name="connsiteX5" fmla="*/ 1334890 w 1334890"/>
              <a:gd name="connsiteY5" fmla="*/ 144616 h 867678"/>
              <a:gd name="connsiteX6" fmla="*/ 1334890 w 1334890"/>
              <a:gd name="connsiteY6" fmla="*/ 723062 h 867678"/>
              <a:gd name="connsiteX7" fmla="*/ 1292533 w 1334890"/>
              <a:gd name="connsiteY7" fmla="*/ 825321 h 867678"/>
              <a:gd name="connsiteX8" fmla="*/ 1190274 w 1334890"/>
              <a:gd name="connsiteY8" fmla="*/ 867678 h 867678"/>
              <a:gd name="connsiteX9" fmla="*/ 144616 w 1334890"/>
              <a:gd name="connsiteY9" fmla="*/ 867678 h 867678"/>
              <a:gd name="connsiteX10" fmla="*/ 42357 w 1334890"/>
              <a:gd name="connsiteY10" fmla="*/ 825321 h 867678"/>
              <a:gd name="connsiteX11" fmla="*/ 0 w 1334890"/>
              <a:gd name="connsiteY11" fmla="*/ 723062 h 867678"/>
              <a:gd name="connsiteX12" fmla="*/ 0 w 1334890"/>
              <a:gd name="connsiteY12" fmla="*/ 144616 h 867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4890" h="867678">
                <a:moveTo>
                  <a:pt x="0" y="144616"/>
                </a:moveTo>
                <a:cubicBezTo>
                  <a:pt x="0" y="106261"/>
                  <a:pt x="15236" y="69478"/>
                  <a:pt x="42357" y="42357"/>
                </a:cubicBezTo>
                <a:cubicBezTo>
                  <a:pt x="69478" y="15236"/>
                  <a:pt x="106261" y="0"/>
                  <a:pt x="144616" y="0"/>
                </a:cubicBezTo>
                <a:lnTo>
                  <a:pt x="1190274" y="0"/>
                </a:lnTo>
                <a:cubicBezTo>
                  <a:pt x="1228629" y="0"/>
                  <a:pt x="1265412" y="15236"/>
                  <a:pt x="1292533" y="42357"/>
                </a:cubicBezTo>
                <a:cubicBezTo>
                  <a:pt x="1319654" y="69478"/>
                  <a:pt x="1334890" y="106261"/>
                  <a:pt x="1334890" y="144616"/>
                </a:cubicBezTo>
                <a:lnTo>
                  <a:pt x="1334890" y="723062"/>
                </a:lnTo>
                <a:cubicBezTo>
                  <a:pt x="1334890" y="761417"/>
                  <a:pt x="1319654" y="798200"/>
                  <a:pt x="1292533" y="825321"/>
                </a:cubicBezTo>
                <a:cubicBezTo>
                  <a:pt x="1265412" y="852442"/>
                  <a:pt x="1228629" y="867678"/>
                  <a:pt x="1190274" y="867678"/>
                </a:cubicBezTo>
                <a:lnTo>
                  <a:pt x="144616" y="867678"/>
                </a:lnTo>
                <a:cubicBezTo>
                  <a:pt x="106261" y="867678"/>
                  <a:pt x="69478" y="852442"/>
                  <a:pt x="42357" y="825321"/>
                </a:cubicBezTo>
                <a:cubicBezTo>
                  <a:pt x="15236" y="798200"/>
                  <a:pt x="0" y="761417"/>
                  <a:pt x="0" y="723062"/>
                </a:cubicBezTo>
                <a:lnTo>
                  <a:pt x="0" y="144616"/>
                </a:lnTo>
                <a:close/>
              </a:path>
            </a:pathLst>
          </a:custGeom>
          <a:solidFill>
            <a:srgbClr val="209ACD"/>
          </a:solidFill>
          <a:ln w="25400" cap="flat" cmpd="sng" algn="ctr">
            <a:solidFill>
              <a:srgbClr val="FFFFFF">
                <a:hueOff val="0"/>
                <a:satOff val="0"/>
                <a:lumOff val="0"/>
                <a:alphaOff val="0"/>
              </a:srgbClr>
            </a:solidFill>
            <a:prstDash val="solid"/>
          </a:ln>
          <a:effectLst/>
        </p:spPr>
        <p:txBody>
          <a:bodyPr spcFirstLastPara="0" vert="horz" wrap="square" lIns="88077" tIns="88077" rIns="88077" bIns="88077"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0" lang="en-GB" sz="1200" b="0" i="0" u="none" strike="noStrike" kern="1200" cap="none" spc="0" normalizeH="0" baseline="0" noProof="0" dirty="0" smtClean="0">
                <a:ln>
                  <a:noFill/>
                </a:ln>
                <a:solidFill>
                  <a:srgbClr val="FFFFFF"/>
                </a:solidFill>
                <a:effectLst/>
                <a:uLnTx/>
                <a:uFillTx/>
                <a:latin typeface="HelveticaNeueLT Std Lt" pitchFamily="34" charset="0"/>
              </a:rPr>
              <a:t>Increased access to medicines</a:t>
            </a:r>
            <a:endParaRPr kumimoji="0" lang="en-GB" sz="1200" b="0" i="0" u="none" strike="noStrike" kern="1200" cap="none" spc="0" normalizeH="0" baseline="0" noProof="0" dirty="0">
              <a:ln>
                <a:noFill/>
              </a:ln>
              <a:solidFill>
                <a:srgbClr val="FFFFFF"/>
              </a:solidFill>
              <a:effectLst/>
              <a:uLnTx/>
              <a:uFillTx/>
              <a:latin typeface="HelveticaNeueLT Std Lt" pitchFamily="34" charset="0"/>
            </a:endParaRPr>
          </a:p>
        </p:txBody>
      </p:sp>
      <p:sp>
        <p:nvSpPr>
          <p:cNvPr id="31" name="Freeform 30"/>
          <p:cNvSpPr/>
          <p:nvPr/>
        </p:nvSpPr>
        <p:spPr>
          <a:xfrm>
            <a:off x="5625691" y="2662846"/>
            <a:ext cx="1104047" cy="867678"/>
          </a:xfrm>
          <a:custGeom>
            <a:avLst/>
            <a:gdLst>
              <a:gd name="connsiteX0" fmla="*/ 0 w 1104047"/>
              <a:gd name="connsiteY0" fmla="*/ 144616 h 867678"/>
              <a:gd name="connsiteX1" fmla="*/ 42357 w 1104047"/>
              <a:gd name="connsiteY1" fmla="*/ 42357 h 867678"/>
              <a:gd name="connsiteX2" fmla="*/ 144616 w 1104047"/>
              <a:gd name="connsiteY2" fmla="*/ 0 h 867678"/>
              <a:gd name="connsiteX3" fmla="*/ 959431 w 1104047"/>
              <a:gd name="connsiteY3" fmla="*/ 0 h 867678"/>
              <a:gd name="connsiteX4" fmla="*/ 1061690 w 1104047"/>
              <a:gd name="connsiteY4" fmla="*/ 42357 h 867678"/>
              <a:gd name="connsiteX5" fmla="*/ 1104047 w 1104047"/>
              <a:gd name="connsiteY5" fmla="*/ 144616 h 867678"/>
              <a:gd name="connsiteX6" fmla="*/ 1104047 w 1104047"/>
              <a:gd name="connsiteY6" fmla="*/ 723062 h 867678"/>
              <a:gd name="connsiteX7" fmla="*/ 1061690 w 1104047"/>
              <a:gd name="connsiteY7" fmla="*/ 825321 h 867678"/>
              <a:gd name="connsiteX8" fmla="*/ 959431 w 1104047"/>
              <a:gd name="connsiteY8" fmla="*/ 867678 h 867678"/>
              <a:gd name="connsiteX9" fmla="*/ 144616 w 1104047"/>
              <a:gd name="connsiteY9" fmla="*/ 867678 h 867678"/>
              <a:gd name="connsiteX10" fmla="*/ 42357 w 1104047"/>
              <a:gd name="connsiteY10" fmla="*/ 825321 h 867678"/>
              <a:gd name="connsiteX11" fmla="*/ 0 w 1104047"/>
              <a:gd name="connsiteY11" fmla="*/ 723062 h 867678"/>
              <a:gd name="connsiteX12" fmla="*/ 0 w 1104047"/>
              <a:gd name="connsiteY12" fmla="*/ 144616 h 867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4047" h="867678">
                <a:moveTo>
                  <a:pt x="0" y="144616"/>
                </a:moveTo>
                <a:cubicBezTo>
                  <a:pt x="0" y="106261"/>
                  <a:pt x="15236" y="69478"/>
                  <a:pt x="42357" y="42357"/>
                </a:cubicBezTo>
                <a:cubicBezTo>
                  <a:pt x="69478" y="15236"/>
                  <a:pt x="106261" y="0"/>
                  <a:pt x="144616" y="0"/>
                </a:cubicBezTo>
                <a:lnTo>
                  <a:pt x="959431" y="0"/>
                </a:lnTo>
                <a:cubicBezTo>
                  <a:pt x="997786" y="0"/>
                  <a:pt x="1034569" y="15236"/>
                  <a:pt x="1061690" y="42357"/>
                </a:cubicBezTo>
                <a:cubicBezTo>
                  <a:pt x="1088811" y="69478"/>
                  <a:pt x="1104047" y="106261"/>
                  <a:pt x="1104047" y="144616"/>
                </a:cubicBezTo>
                <a:lnTo>
                  <a:pt x="1104047" y="723062"/>
                </a:lnTo>
                <a:cubicBezTo>
                  <a:pt x="1104047" y="761417"/>
                  <a:pt x="1088811" y="798200"/>
                  <a:pt x="1061690" y="825321"/>
                </a:cubicBezTo>
                <a:cubicBezTo>
                  <a:pt x="1034569" y="852442"/>
                  <a:pt x="997786" y="867678"/>
                  <a:pt x="959431" y="867678"/>
                </a:cubicBezTo>
                <a:lnTo>
                  <a:pt x="144616" y="867678"/>
                </a:lnTo>
                <a:cubicBezTo>
                  <a:pt x="106261" y="867678"/>
                  <a:pt x="69478" y="852442"/>
                  <a:pt x="42357" y="825321"/>
                </a:cubicBezTo>
                <a:cubicBezTo>
                  <a:pt x="15236" y="798200"/>
                  <a:pt x="0" y="761417"/>
                  <a:pt x="0" y="723062"/>
                </a:cubicBezTo>
                <a:lnTo>
                  <a:pt x="0" y="144616"/>
                </a:lnTo>
                <a:close/>
              </a:path>
            </a:pathLst>
          </a:custGeom>
          <a:solidFill>
            <a:srgbClr val="FFFFFF">
              <a:lumMod val="65000"/>
            </a:srgbClr>
          </a:solidFill>
          <a:ln w="25400" cap="flat" cmpd="sng" algn="ctr">
            <a:solidFill>
              <a:srgbClr val="FFFFFF">
                <a:hueOff val="0"/>
                <a:satOff val="0"/>
                <a:lumOff val="0"/>
                <a:alphaOff val="0"/>
              </a:srgbClr>
            </a:solidFill>
            <a:prstDash val="solid"/>
          </a:ln>
          <a:effectLst/>
        </p:spPr>
        <p:txBody>
          <a:bodyPr spcFirstLastPara="0" vert="horz" wrap="square" lIns="88077" tIns="88077" rIns="88077" bIns="88077"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0" lang="en-GB" sz="1200" b="0" i="0" u="none" strike="noStrike" kern="1200" cap="none" spc="0" normalizeH="0" baseline="0" noProof="0" dirty="0" smtClean="0">
                <a:ln>
                  <a:noFill/>
                </a:ln>
                <a:solidFill>
                  <a:srgbClr val="FFFFFF"/>
                </a:solidFill>
                <a:effectLst/>
                <a:uLnTx/>
                <a:uFillTx/>
                <a:latin typeface="HelveticaNeueLT Std Lt" pitchFamily="34" charset="0"/>
              </a:rPr>
              <a:t>Better health outcomes</a:t>
            </a:r>
            <a:endParaRPr kumimoji="0" lang="en-GB" sz="1200" b="0" i="0" u="none" strike="noStrike" kern="1200" cap="none" spc="0" normalizeH="0" baseline="0" noProof="0" dirty="0">
              <a:ln>
                <a:noFill/>
              </a:ln>
              <a:solidFill>
                <a:srgbClr val="FFFFFF"/>
              </a:solidFill>
              <a:effectLst/>
              <a:uLnTx/>
              <a:uFillTx/>
              <a:latin typeface="HelveticaNeueLT Std Lt" pitchFamily="34" charset="0"/>
            </a:endParaRPr>
          </a:p>
        </p:txBody>
      </p:sp>
      <p:sp>
        <p:nvSpPr>
          <p:cNvPr id="32" name="Freeform 31"/>
          <p:cNvSpPr/>
          <p:nvPr/>
        </p:nvSpPr>
        <p:spPr>
          <a:xfrm>
            <a:off x="4870303" y="4661452"/>
            <a:ext cx="1334890" cy="867678"/>
          </a:xfrm>
          <a:custGeom>
            <a:avLst/>
            <a:gdLst>
              <a:gd name="connsiteX0" fmla="*/ 0 w 1334890"/>
              <a:gd name="connsiteY0" fmla="*/ 144616 h 867678"/>
              <a:gd name="connsiteX1" fmla="*/ 42357 w 1334890"/>
              <a:gd name="connsiteY1" fmla="*/ 42357 h 867678"/>
              <a:gd name="connsiteX2" fmla="*/ 144616 w 1334890"/>
              <a:gd name="connsiteY2" fmla="*/ 0 h 867678"/>
              <a:gd name="connsiteX3" fmla="*/ 1190274 w 1334890"/>
              <a:gd name="connsiteY3" fmla="*/ 0 h 867678"/>
              <a:gd name="connsiteX4" fmla="*/ 1292533 w 1334890"/>
              <a:gd name="connsiteY4" fmla="*/ 42357 h 867678"/>
              <a:gd name="connsiteX5" fmla="*/ 1334890 w 1334890"/>
              <a:gd name="connsiteY5" fmla="*/ 144616 h 867678"/>
              <a:gd name="connsiteX6" fmla="*/ 1334890 w 1334890"/>
              <a:gd name="connsiteY6" fmla="*/ 723062 h 867678"/>
              <a:gd name="connsiteX7" fmla="*/ 1292533 w 1334890"/>
              <a:gd name="connsiteY7" fmla="*/ 825321 h 867678"/>
              <a:gd name="connsiteX8" fmla="*/ 1190274 w 1334890"/>
              <a:gd name="connsiteY8" fmla="*/ 867678 h 867678"/>
              <a:gd name="connsiteX9" fmla="*/ 144616 w 1334890"/>
              <a:gd name="connsiteY9" fmla="*/ 867678 h 867678"/>
              <a:gd name="connsiteX10" fmla="*/ 42357 w 1334890"/>
              <a:gd name="connsiteY10" fmla="*/ 825321 h 867678"/>
              <a:gd name="connsiteX11" fmla="*/ 0 w 1334890"/>
              <a:gd name="connsiteY11" fmla="*/ 723062 h 867678"/>
              <a:gd name="connsiteX12" fmla="*/ 0 w 1334890"/>
              <a:gd name="connsiteY12" fmla="*/ 144616 h 867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4890" h="867678">
                <a:moveTo>
                  <a:pt x="0" y="144616"/>
                </a:moveTo>
                <a:cubicBezTo>
                  <a:pt x="0" y="106261"/>
                  <a:pt x="15236" y="69478"/>
                  <a:pt x="42357" y="42357"/>
                </a:cubicBezTo>
                <a:cubicBezTo>
                  <a:pt x="69478" y="15236"/>
                  <a:pt x="106261" y="0"/>
                  <a:pt x="144616" y="0"/>
                </a:cubicBezTo>
                <a:lnTo>
                  <a:pt x="1190274" y="0"/>
                </a:lnTo>
                <a:cubicBezTo>
                  <a:pt x="1228629" y="0"/>
                  <a:pt x="1265412" y="15236"/>
                  <a:pt x="1292533" y="42357"/>
                </a:cubicBezTo>
                <a:cubicBezTo>
                  <a:pt x="1319654" y="69478"/>
                  <a:pt x="1334890" y="106261"/>
                  <a:pt x="1334890" y="144616"/>
                </a:cubicBezTo>
                <a:lnTo>
                  <a:pt x="1334890" y="723062"/>
                </a:lnTo>
                <a:cubicBezTo>
                  <a:pt x="1334890" y="761417"/>
                  <a:pt x="1319654" y="798200"/>
                  <a:pt x="1292533" y="825321"/>
                </a:cubicBezTo>
                <a:cubicBezTo>
                  <a:pt x="1265412" y="852442"/>
                  <a:pt x="1228629" y="867678"/>
                  <a:pt x="1190274" y="867678"/>
                </a:cubicBezTo>
                <a:lnTo>
                  <a:pt x="144616" y="867678"/>
                </a:lnTo>
                <a:cubicBezTo>
                  <a:pt x="106261" y="867678"/>
                  <a:pt x="69478" y="852442"/>
                  <a:pt x="42357" y="825321"/>
                </a:cubicBezTo>
                <a:cubicBezTo>
                  <a:pt x="15236" y="798200"/>
                  <a:pt x="0" y="761417"/>
                  <a:pt x="0" y="723062"/>
                </a:cubicBezTo>
                <a:lnTo>
                  <a:pt x="0" y="144616"/>
                </a:lnTo>
                <a:close/>
              </a:path>
            </a:pathLst>
          </a:custGeom>
          <a:solidFill>
            <a:srgbClr val="FFFFFF">
              <a:lumMod val="65000"/>
            </a:srgbClr>
          </a:solidFill>
          <a:ln w="25400" cap="flat" cmpd="sng" algn="ctr">
            <a:solidFill>
              <a:srgbClr val="FFFFFF">
                <a:hueOff val="0"/>
                <a:satOff val="0"/>
                <a:lumOff val="0"/>
                <a:alphaOff val="0"/>
              </a:srgbClr>
            </a:solidFill>
            <a:prstDash val="solid"/>
          </a:ln>
          <a:effectLst/>
        </p:spPr>
        <p:txBody>
          <a:bodyPr spcFirstLastPara="0" vert="horz" wrap="square" lIns="88077" tIns="88077" rIns="88077" bIns="88077"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0" lang="en-GB" sz="1200" b="0" i="0" u="none" strike="noStrike" kern="1200" cap="none" spc="0" normalizeH="0" baseline="0" noProof="0" dirty="0" smtClean="0">
                <a:ln>
                  <a:noFill/>
                </a:ln>
                <a:solidFill>
                  <a:srgbClr val="FFFFFF"/>
                </a:solidFill>
                <a:effectLst/>
                <a:uLnTx/>
                <a:uFillTx/>
                <a:latin typeface="HelveticaNeueLT Std Lt" pitchFamily="34" charset="0"/>
              </a:rPr>
              <a:t>Improved medication adherence</a:t>
            </a:r>
            <a:endParaRPr kumimoji="0" lang="en-GB" sz="1200" b="0" i="0" u="none" strike="noStrike" kern="1200" cap="none" spc="0" normalizeH="0" baseline="0" noProof="0" dirty="0">
              <a:ln>
                <a:noFill/>
              </a:ln>
              <a:solidFill>
                <a:srgbClr val="FFFFFF"/>
              </a:solidFill>
              <a:effectLst/>
              <a:uLnTx/>
              <a:uFillTx/>
              <a:latin typeface="HelveticaNeueLT Std Lt" pitchFamily="34" charset="0"/>
            </a:endParaRPr>
          </a:p>
        </p:txBody>
      </p:sp>
      <p:sp>
        <p:nvSpPr>
          <p:cNvPr id="33" name="Freeform 32"/>
          <p:cNvSpPr/>
          <p:nvPr/>
        </p:nvSpPr>
        <p:spPr>
          <a:xfrm>
            <a:off x="2768400" y="4651749"/>
            <a:ext cx="1334890" cy="867678"/>
          </a:xfrm>
          <a:custGeom>
            <a:avLst/>
            <a:gdLst>
              <a:gd name="connsiteX0" fmla="*/ 0 w 1334890"/>
              <a:gd name="connsiteY0" fmla="*/ 144616 h 867678"/>
              <a:gd name="connsiteX1" fmla="*/ 42357 w 1334890"/>
              <a:gd name="connsiteY1" fmla="*/ 42357 h 867678"/>
              <a:gd name="connsiteX2" fmla="*/ 144616 w 1334890"/>
              <a:gd name="connsiteY2" fmla="*/ 0 h 867678"/>
              <a:gd name="connsiteX3" fmla="*/ 1190274 w 1334890"/>
              <a:gd name="connsiteY3" fmla="*/ 0 h 867678"/>
              <a:gd name="connsiteX4" fmla="*/ 1292533 w 1334890"/>
              <a:gd name="connsiteY4" fmla="*/ 42357 h 867678"/>
              <a:gd name="connsiteX5" fmla="*/ 1334890 w 1334890"/>
              <a:gd name="connsiteY5" fmla="*/ 144616 h 867678"/>
              <a:gd name="connsiteX6" fmla="*/ 1334890 w 1334890"/>
              <a:gd name="connsiteY6" fmla="*/ 723062 h 867678"/>
              <a:gd name="connsiteX7" fmla="*/ 1292533 w 1334890"/>
              <a:gd name="connsiteY7" fmla="*/ 825321 h 867678"/>
              <a:gd name="connsiteX8" fmla="*/ 1190274 w 1334890"/>
              <a:gd name="connsiteY8" fmla="*/ 867678 h 867678"/>
              <a:gd name="connsiteX9" fmla="*/ 144616 w 1334890"/>
              <a:gd name="connsiteY9" fmla="*/ 867678 h 867678"/>
              <a:gd name="connsiteX10" fmla="*/ 42357 w 1334890"/>
              <a:gd name="connsiteY10" fmla="*/ 825321 h 867678"/>
              <a:gd name="connsiteX11" fmla="*/ 0 w 1334890"/>
              <a:gd name="connsiteY11" fmla="*/ 723062 h 867678"/>
              <a:gd name="connsiteX12" fmla="*/ 0 w 1334890"/>
              <a:gd name="connsiteY12" fmla="*/ 144616 h 867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4890" h="867678">
                <a:moveTo>
                  <a:pt x="0" y="144616"/>
                </a:moveTo>
                <a:cubicBezTo>
                  <a:pt x="0" y="106261"/>
                  <a:pt x="15236" y="69478"/>
                  <a:pt x="42357" y="42357"/>
                </a:cubicBezTo>
                <a:cubicBezTo>
                  <a:pt x="69478" y="15236"/>
                  <a:pt x="106261" y="0"/>
                  <a:pt x="144616" y="0"/>
                </a:cubicBezTo>
                <a:lnTo>
                  <a:pt x="1190274" y="0"/>
                </a:lnTo>
                <a:cubicBezTo>
                  <a:pt x="1228629" y="0"/>
                  <a:pt x="1265412" y="15236"/>
                  <a:pt x="1292533" y="42357"/>
                </a:cubicBezTo>
                <a:cubicBezTo>
                  <a:pt x="1319654" y="69478"/>
                  <a:pt x="1334890" y="106261"/>
                  <a:pt x="1334890" y="144616"/>
                </a:cubicBezTo>
                <a:lnTo>
                  <a:pt x="1334890" y="723062"/>
                </a:lnTo>
                <a:cubicBezTo>
                  <a:pt x="1334890" y="761417"/>
                  <a:pt x="1319654" y="798200"/>
                  <a:pt x="1292533" y="825321"/>
                </a:cubicBezTo>
                <a:cubicBezTo>
                  <a:pt x="1265412" y="852442"/>
                  <a:pt x="1228629" y="867678"/>
                  <a:pt x="1190274" y="867678"/>
                </a:cubicBezTo>
                <a:lnTo>
                  <a:pt x="144616" y="867678"/>
                </a:lnTo>
                <a:cubicBezTo>
                  <a:pt x="106261" y="867678"/>
                  <a:pt x="69478" y="852442"/>
                  <a:pt x="42357" y="825321"/>
                </a:cubicBezTo>
                <a:cubicBezTo>
                  <a:pt x="15236" y="798200"/>
                  <a:pt x="0" y="761417"/>
                  <a:pt x="0" y="723062"/>
                </a:cubicBezTo>
                <a:lnTo>
                  <a:pt x="0" y="144616"/>
                </a:lnTo>
                <a:close/>
              </a:path>
            </a:pathLst>
          </a:custGeom>
          <a:solidFill>
            <a:srgbClr val="FFFFFF">
              <a:lumMod val="65000"/>
            </a:srgbClr>
          </a:solidFill>
          <a:ln w="25400" cap="flat" cmpd="sng" algn="ctr">
            <a:solidFill>
              <a:srgbClr val="FFFFFF">
                <a:hueOff val="0"/>
                <a:satOff val="0"/>
                <a:lumOff val="0"/>
                <a:alphaOff val="0"/>
              </a:srgbClr>
            </a:solidFill>
            <a:prstDash val="solid"/>
          </a:ln>
          <a:effectLst/>
        </p:spPr>
        <p:txBody>
          <a:bodyPr spcFirstLastPara="0" vert="horz" wrap="square" lIns="88077" tIns="88077" rIns="88077" bIns="88077"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0" lang="en-GB" sz="1200" b="0" i="0" u="none" strike="noStrike" kern="1200" cap="none" spc="0" normalizeH="0" baseline="0" noProof="0" dirty="0" smtClean="0">
                <a:ln>
                  <a:noFill/>
                </a:ln>
                <a:solidFill>
                  <a:srgbClr val="FFFFFF"/>
                </a:solidFill>
                <a:effectLst/>
                <a:uLnTx/>
                <a:uFillTx/>
                <a:latin typeface="HelveticaNeueLT Std Lt" pitchFamily="34" charset="0"/>
              </a:rPr>
              <a:t>Positive Economic impact</a:t>
            </a:r>
            <a:endParaRPr kumimoji="0" lang="en-GB" sz="1200" b="0" i="0" u="none" strike="noStrike" kern="1200" cap="none" spc="0" normalizeH="0" baseline="0" noProof="0" dirty="0">
              <a:ln>
                <a:noFill/>
              </a:ln>
              <a:solidFill>
                <a:srgbClr val="FFFFFF"/>
              </a:solidFill>
              <a:effectLst/>
              <a:uLnTx/>
              <a:uFillTx/>
              <a:latin typeface="HelveticaNeueLT Std Lt" pitchFamily="34" charset="0"/>
            </a:endParaRPr>
          </a:p>
        </p:txBody>
      </p:sp>
      <p:sp>
        <p:nvSpPr>
          <p:cNvPr id="34" name="Freeform 33"/>
          <p:cNvSpPr/>
          <p:nvPr/>
        </p:nvSpPr>
        <p:spPr>
          <a:xfrm>
            <a:off x="2204658" y="2655177"/>
            <a:ext cx="1161942" cy="867678"/>
          </a:xfrm>
          <a:custGeom>
            <a:avLst/>
            <a:gdLst>
              <a:gd name="connsiteX0" fmla="*/ 0 w 1161942"/>
              <a:gd name="connsiteY0" fmla="*/ 144616 h 867678"/>
              <a:gd name="connsiteX1" fmla="*/ 42357 w 1161942"/>
              <a:gd name="connsiteY1" fmla="*/ 42357 h 867678"/>
              <a:gd name="connsiteX2" fmla="*/ 144616 w 1161942"/>
              <a:gd name="connsiteY2" fmla="*/ 0 h 867678"/>
              <a:gd name="connsiteX3" fmla="*/ 1017326 w 1161942"/>
              <a:gd name="connsiteY3" fmla="*/ 0 h 867678"/>
              <a:gd name="connsiteX4" fmla="*/ 1119585 w 1161942"/>
              <a:gd name="connsiteY4" fmla="*/ 42357 h 867678"/>
              <a:gd name="connsiteX5" fmla="*/ 1161942 w 1161942"/>
              <a:gd name="connsiteY5" fmla="*/ 144616 h 867678"/>
              <a:gd name="connsiteX6" fmla="*/ 1161942 w 1161942"/>
              <a:gd name="connsiteY6" fmla="*/ 723062 h 867678"/>
              <a:gd name="connsiteX7" fmla="*/ 1119585 w 1161942"/>
              <a:gd name="connsiteY7" fmla="*/ 825321 h 867678"/>
              <a:gd name="connsiteX8" fmla="*/ 1017326 w 1161942"/>
              <a:gd name="connsiteY8" fmla="*/ 867678 h 867678"/>
              <a:gd name="connsiteX9" fmla="*/ 144616 w 1161942"/>
              <a:gd name="connsiteY9" fmla="*/ 867678 h 867678"/>
              <a:gd name="connsiteX10" fmla="*/ 42357 w 1161942"/>
              <a:gd name="connsiteY10" fmla="*/ 825321 h 867678"/>
              <a:gd name="connsiteX11" fmla="*/ 0 w 1161942"/>
              <a:gd name="connsiteY11" fmla="*/ 723062 h 867678"/>
              <a:gd name="connsiteX12" fmla="*/ 0 w 1161942"/>
              <a:gd name="connsiteY12" fmla="*/ 144616 h 867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61942" h="867678">
                <a:moveTo>
                  <a:pt x="0" y="144616"/>
                </a:moveTo>
                <a:cubicBezTo>
                  <a:pt x="0" y="106261"/>
                  <a:pt x="15236" y="69478"/>
                  <a:pt x="42357" y="42357"/>
                </a:cubicBezTo>
                <a:cubicBezTo>
                  <a:pt x="69478" y="15236"/>
                  <a:pt x="106261" y="0"/>
                  <a:pt x="144616" y="0"/>
                </a:cubicBezTo>
                <a:lnTo>
                  <a:pt x="1017326" y="0"/>
                </a:lnTo>
                <a:cubicBezTo>
                  <a:pt x="1055681" y="0"/>
                  <a:pt x="1092464" y="15236"/>
                  <a:pt x="1119585" y="42357"/>
                </a:cubicBezTo>
                <a:cubicBezTo>
                  <a:pt x="1146706" y="69478"/>
                  <a:pt x="1161942" y="106261"/>
                  <a:pt x="1161942" y="144616"/>
                </a:cubicBezTo>
                <a:lnTo>
                  <a:pt x="1161942" y="723062"/>
                </a:lnTo>
                <a:cubicBezTo>
                  <a:pt x="1161942" y="761417"/>
                  <a:pt x="1146706" y="798200"/>
                  <a:pt x="1119585" y="825321"/>
                </a:cubicBezTo>
                <a:cubicBezTo>
                  <a:pt x="1092464" y="852442"/>
                  <a:pt x="1055681" y="867678"/>
                  <a:pt x="1017326" y="867678"/>
                </a:cubicBezTo>
                <a:lnTo>
                  <a:pt x="144616" y="867678"/>
                </a:lnTo>
                <a:cubicBezTo>
                  <a:pt x="106261" y="867678"/>
                  <a:pt x="69478" y="852442"/>
                  <a:pt x="42357" y="825321"/>
                </a:cubicBezTo>
                <a:cubicBezTo>
                  <a:pt x="15236" y="798200"/>
                  <a:pt x="0" y="761417"/>
                  <a:pt x="0" y="723062"/>
                </a:cubicBezTo>
                <a:lnTo>
                  <a:pt x="0" y="144616"/>
                </a:lnTo>
                <a:close/>
              </a:path>
            </a:pathLst>
          </a:custGeom>
          <a:solidFill>
            <a:srgbClr val="209ACD"/>
          </a:solidFill>
          <a:ln w="25400" cap="flat" cmpd="sng" algn="ctr">
            <a:solidFill>
              <a:srgbClr val="FFFFFF">
                <a:hueOff val="0"/>
                <a:satOff val="0"/>
                <a:lumOff val="0"/>
                <a:alphaOff val="0"/>
              </a:srgbClr>
            </a:solidFill>
            <a:prstDash val="solid"/>
          </a:ln>
          <a:effectLst/>
        </p:spPr>
        <p:txBody>
          <a:bodyPr spcFirstLastPara="0" vert="horz" wrap="square" lIns="88077" tIns="88077" rIns="88077" bIns="88077"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0" lang="en-GB" sz="1200" b="0" i="0" u="none" strike="noStrike" kern="1200" cap="none" spc="0" normalizeH="0" baseline="0" noProof="0" dirty="0" smtClean="0">
                <a:ln>
                  <a:noFill/>
                </a:ln>
                <a:solidFill>
                  <a:srgbClr val="FFFFFF"/>
                </a:solidFill>
                <a:effectLst/>
                <a:uLnTx/>
                <a:uFillTx/>
                <a:latin typeface="HelveticaNeueLT Std Lt" pitchFamily="34" charset="0"/>
              </a:rPr>
              <a:t>Reduction of health inequalities</a:t>
            </a:r>
            <a:endParaRPr kumimoji="0" lang="en-GB" sz="1200" b="0" i="0" u="none" strike="noStrike" kern="1200" cap="none" spc="0" normalizeH="0" baseline="0" noProof="0" dirty="0">
              <a:ln>
                <a:noFill/>
              </a:ln>
              <a:solidFill>
                <a:srgbClr val="FFFFFF"/>
              </a:solidFill>
              <a:effectLst/>
              <a:uLnTx/>
              <a:uFillTx/>
              <a:latin typeface="HelveticaNeueLT Std Lt" pitchFamily="34" charset="0"/>
            </a:endParaRPr>
          </a:p>
        </p:txBody>
      </p:sp>
      <p:sp>
        <p:nvSpPr>
          <p:cNvPr id="35" name="Oval 34"/>
          <p:cNvSpPr/>
          <p:nvPr/>
        </p:nvSpPr>
        <p:spPr bwMode="auto">
          <a:xfrm>
            <a:off x="3785555" y="2916247"/>
            <a:ext cx="1398238" cy="1331656"/>
          </a:xfrm>
          <a:prstGeom prst="ellipse">
            <a:avLst/>
          </a:prstGeom>
          <a:solidFill>
            <a:srgbClr val="FFC000"/>
          </a:solidFill>
          <a:ln w="22225" cap="flat" cmpd="sng" algn="ctr">
            <a:solidFill>
              <a:srgbClr val="209AC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1" i="0" u="none" strike="noStrike" kern="0" cap="none" spc="0" normalizeH="0" baseline="0" noProof="0" dirty="0" smtClean="0">
                <a:ln>
                  <a:noFill/>
                </a:ln>
                <a:solidFill>
                  <a:srgbClr val="000000">
                    <a:lumMod val="65000"/>
                    <a:lumOff val="35000"/>
                  </a:srgbClr>
                </a:solidFill>
                <a:effectLst/>
                <a:uLnTx/>
                <a:uFillTx/>
                <a:latin typeface="HelveticaNeueLT Std Lt" pitchFamily="34" charset="0"/>
              </a:rPr>
              <a:t>VALUE OF GENERIC MEDICINES</a:t>
            </a:r>
          </a:p>
        </p:txBody>
      </p:sp>
      <p:sp>
        <p:nvSpPr>
          <p:cNvPr id="36" name="Isosceles Triangle 35"/>
          <p:cNvSpPr/>
          <p:nvPr/>
        </p:nvSpPr>
        <p:spPr bwMode="auto">
          <a:xfrm>
            <a:off x="4398115" y="2627231"/>
            <a:ext cx="216024" cy="216024"/>
          </a:xfrm>
          <a:prstGeom prst="triangle">
            <a:avLst/>
          </a:prstGeom>
          <a:solidFill>
            <a:srgbClr val="209ACD"/>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smtClean="0">
              <a:ln>
                <a:noFill/>
              </a:ln>
              <a:solidFill>
                <a:srgbClr val="000099"/>
              </a:solidFill>
              <a:effectLst/>
              <a:uLnTx/>
              <a:uFillTx/>
              <a:latin typeface="HelveticaNeueLT Std Lt" pitchFamily="34" charset="0"/>
            </a:endParaRPr>
          </a:p>
        </p:txBody>
      </p:sp>
      <p:sp>
        <p:nvSpPr>
          <p:cNvPr id="37" name="Isosceles Triangle 36"/>
          <p:cNvSpPr/>
          <p:nvPr/>
        </p:nvSpPr>
        <p:spPr bwMode="auto">
          <a:xfrm flipV="1">
            <a:off x="4406993" y="4327805"/>
            <a:ext cx="216024" cy="216024"/>
          </a:xfrm>
          <a:prstGeom prst="triangle">
            <a:avLst/>
          </a:prstGeom>
          <a:solidFill>
            <a:srgbClr val="209AC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rgbClr val="000099"/>
              </a:solidFill>
              <a:effectLst/>
              <a:latin typeface="HelveticaNeueLT Std Lt" pitchFamily="34" charset="0"/>
            </a:endParaRPr>
          </a:p>
        </p:txBody>
      </p:sp>
      <p:sp>
        <p:nvSpPr>
          <p:cNvPr id="38" name="Isosceles Triangle 37"/>
          <p:cNvSpPr/>
          <p:nvPr/>
        </p:nvSpPr>
        <p:spPr bwMode="auto">
          <a:xfrm rot="5400000">
            <a:off x="5234593" y="3419319"/>
            <a:ext cx="216024" cy="216024"/>
          </a:xfrm>
          <a:prstGeom prst="triangle">
            <a:avLst/>
          </a:prstGeom>
          <a:solidFill>
            <a:srgbClr val="209AC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rgbClr val="000099"/>
              </a:solidFill>
              <a:effectLst/>
              <a:latin typeface="HelveticaNeueLT Std Lt" pitchFamily="34" charset="0"/>
            </a:endParaRPr>
          </a:p>
        </p:txBody>
      </p:sp>
      <p:sp>
        <p:nvSpPr>
          <p:cNvPr id="39" name="Isosceles Triangle 38"/>
          <p:cNvSpPr/>
          <p:nvPr/>
        </p:nvSpPr>
        <p:spPr bwMode="auto">
          <a:xfrm rot="5400000" flipH="1" flipV="1">
            <a:off x="3507385" y="3419319"/>
            <a:ext cx="216024" cy="216024"/>
          </a:xfrm>
          <a:prstGeom prst="triangle">
            <a:avLst/>
          </a:prstGeom>
          <a:solidFill>
            <a:srgbClr val="209ACD"/>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smtClean="0">
              <a:ln>
                <a:noFill/>
              </a:ln>
              <a:solidFill>
                <a:srgbClr val="000099"/>
              </a:solidFill>
              <a:effectLst/>
              <a:uLnTx/>
              <a:uFillTx/>
              <a:latin typeface="HelveticaNeueLT Std Lt" pitchFamily="34" charset="0"/>
            </a:endParaRPr>
          </a:p>
        </p:txBody>
      </p:sp>
    </p:spTree>
    <p:extLst>
      <p:ext uri="{BB962C8B-B14F-4D97-AF65-F5344CB8AC3E}">
        <p14:creationId xmlns:p14="http://schemas.microsoft.com/office/powerpoint/2010/main" val="40175285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lide9.jpg"/>
          <p:cNvPicPr>
            <a:picLocks noChangeAspect="1"/>
          </p:cNvPicPr>
          <p:nvPr/>
        </p:nvPicPr>
        <p:blipFill>
          <a:blip r:embed="rId3" cstate="print"/>
          <a:srcRect t="7267"/>
          <a:stretch>
            <a:fillRect/>
          </a:stretch>
        </p:blipFill>
        <p:spPr>
          <a:xfrm>
            <a:off x="35496" y="3069594"/>
            <a:ext cx="6840760" cy="2770058"/>
          </a:xfrm>
          <a:prstGeom prst="rect">
            <a:avLst/>
          </a:prstGeom>
        </p:spPr>
      </p:pic>
      <p:pic>
        <p:nvPicPr>
          <p:cNvPr id="12" name="Picture 11" descr="slide9.jpg"/>
          <p:cNvPicPr>
            <a:picLocks noChangeAspect="1"/>
          </p:cNvPicPr>
          <p:nvPr/>
        </p:nvPicPr>
        <p:blipFill>
          <a:blip r:embed="rId3" cstate="print"/>
          <a:srcRect l="62037" t="-2120" r="19444" b="93639"/>
          <a:stretch>
            <a:fillRect/>
          </a:stretch>
        </p:blipFill>
        <p:spPr>
          <a:xfrm>
            <a:off x="6879364" y="4396584"/>
            <a:ext cx="1321909" cy="280510"/>
          </a:xfrm>
          <a:prstGeom prst="rect">
            <a:avLst/>
          </a:prstGeom>
        </p:spPr>
      </p:pic>
      <p:pic>
        <p:nvPicPr>
          <p:cNvPr id="13" name="Picture 12" descr="slide9.jpg"/>
          <p:cNvPicPr>
            <a:picLocks noChangeAspect="1"/>
          </p:cNvPicPr>
          <p:nvPr/>
        </p:nvPicPr>
        <p:blipFill>
          <a:blip r:embed="rId3" cstate="print"/>
          <a:srcRect l="82407" t="-4241" b="94607"/>
          <a:stretch>
            <a:fillRect/>
          </a:stretch>
        </p:blipFill>
        <p:spPr>
          <a:xfrm>
            <a:off x="6821074" y="4568203"/>
            <a:ext cx="1255813" cy="318626"/>
          </a:xfrm>
          <a:prstGeom prst="rect">
            <a:avLst/>
          </a:prstGeom>
        </p:spPr>
      </p:pic>
      <p:pic>
        <p:nvPicPr>
          <p:cNvPr id="15" name="Picture 14" descr="slide9.jpg"/>
          <p:cNvPicPr>
            <a:picLocks noChangeAspect="1"/>
          </p:cNvPicPr>
          <p:nvPr/>
        </p:nvPicPr>
        <p:blipFill>
          <a:blip r:embed="rId3" cstate="print"/>
          <a:srcRect r="72222" b="93639"/>
          <a:stretch>
            <a:fillRect/>
          </a:stretch>
        </p:blipFill>
        <p:spPr>
          <a:xfrm>
            <a:off x="6732241" y="4005246"/>
            <a:ext cx="1982863" cy="210382"/>
          </a:xfrm>
          <a:prstGeom prst="rect">
            <a:avLst/>
          </a:prstGeom>
        </p:spPr>
      </p:pic>
      <p:pic>
        <p:nvPicPr>
          <p:cNvPr id="10" name="Picture 9" descr="slide9.jpg"/>
          <p:cNvPicPr>
            <a:picLocks noChangeAspect="1"/>
          </p:cNvPicPr>
          <p:nvPr/>
        </p:nvPicPr>
        <p:blipFill>
          <a:blip r:embed="rId3" cstate="print"/>
          <a:srcRect l="30556" t="-968" r="39815" b="94607"/>
          <a:stretch>
            <a:fillRect/>
          </a:stretch>
        </p:blipFill>
        <p:spPr>
          <a:xfrm>
            <a:off x="6927134" y="4198405"/>
            <a:ext cx="2115053" cy="210382"/>
          </a:xfrm>
          <a:prstGeom prst="rect">
            <a:avLst/>
          </a:prstGeom>
        </p:spPr>
      </p:pic>
      <p:sp>
        <p:nvSpPr>
          <p:cNvPr id="2" name="Title 1"/>
          <p:cNvSpPr>
            <a:spLocks noGrp="1"/>
          </p:cNvSpPr>
          <p:nvPr>
            <p:ph type="title"/>
          </p:nvPr>
        </p:nvSpPr>
        <p:spPr/>
        <p:txBody>
          <a:bodyPr/>
          <a:lstStyle/>
          <a:p>
            <a:r>
              <a:rPr lang="en-GB" sz="2400" dirty="0" smtClean="0"/>
              <a:t>Generic medicines increase patient access</a:t>
            </a:r>
            <a:endParaRPr lang="en-GB" sz="2400" dirty="0"/>
          </a:p>
        </p:txBody>
      </p:sp>
      <p:sp>
        <p:nvSpPr>
          <p:cNvPr id="3" name="Slide Number Placeholder 2"/>
          <p:cNvSpPr>
            <a:spLocks noGrp="1"/>
          </p:cNvSpPr>
          <p:nvPr>
            <p:ph type="sldNum" sz="quarter" idx="12"/>
          </p:nvPr>
        </p:nvSpPr>
        <p:spPr/>
        <p:txBody>
          <a:bodyPr/>
          <a:lstStyle/>
          <a:p>
            <a:fld id="{7BF9E8C0-4D9A-2D40-9A43-CEBB6CC5FD6F}" type="slidenum">
              <a:rPr lang="en-GB" smtClean="0"/>
              <a:pPr/>
              <a:t>12</a:t>
            </a:fld>
            <a:endParaRPr lang="en-GB" dirty="0"/>
          </a:p>
        </p:txBody>
      </p:sp>
      <p:sp>
        <p:nvSpPr>
          <p:cNvPr id="6" name="TextBox 5"/>
          <p:cNvSpPr txBox="1"/>
          <p:nvPr/>
        </p:nvSpPr>
        <p:spPr>
          <a:xfrm>
            <a:off x="755576" y="3008146"/>
            <a:ext cx="6048672" cy="276999"/>
          </a:xfrm>
          <a:prstGeom prst="rect">
            <a:avLst/>
          </a:prstGeom>
        </p:spPr>
        <p:txBody>
          <a:bodyPr wrap="square" rtlCol="0">
            <a:spAutoFit/>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GB" sz="1200" b="1" i="0" u="none" strike="noStrike" kern="0" cap="none" spc="0" normalizeH="0" baseline="0" dirty="0" smtClean="0">
                <a:ln>
                  <a:noFill/>
                </a:ln>
                <a:solidFill>
                  <a:srgbClr val="595959"/>
                </a:solidFill>
                <a:effectLst/>
                <a:uLnTx/>
                <a:uFillTx/>
                <a:latin typeface="HelveticaNeueLT Std Lt" pitchFamily="34" charset="0"/>
              </a:rPr>
              <a:t>Evolution of volume,</a:t>
            </a:r>
            <a:r>
              <a:rPr kumimoji="0" lang="en-GB" sz="1200" b="1" i="0" u="none" strike="noStrike" kern="0" cap="none" spc="0" normalizeH="0" dirty="0" smtClean="0">
                <a:ln>
                  <a:noFill/>
                </a:ln>
                <a:solidFill>
                  <a:srgbClr val="595959"/>
                </a:solidFill>
                <a:effectLst/>
                <a:uLnTx/>
                <a:uFillTx/>
                <a:latin typeface="HelveticaNeueLT Std Lt" pitchFamily="34" charset="0"/>
              </a:rPr>
              <a:t> price and treatment cost in seven therapy areas</a:t>
            </a:r>
            <a:endParaRPr kumimoji="0" lang="en-GB" sz="1200" b="1" i="0" u="none" strike="noStrike" kern="0" cap="none" spc="0" normalizeH="0" baseline="0" dirty="0" smtClean="0">
              <a:ln>
                <a:noFill/>
              </a:ln>
              <a:solidFill>
                <a:srgbClr val="595959"/>
              </a:solidFill>
              <a:effectLst/>
              <a:uLnTx/>
              <a:uFillTx/>
              <a:latin typeface="HelveticaNeueLT Std Lt" pitchFamily="34" charset="0"/>
            </a:endParaRPr>
          </a:p>
        </p:txBody>
      </p:sp>
      <p:sp>
        <p:nvSpPr>
          <p:cNvPr id="7" name="TextBox 6"/>
          <p:cNvSpPr txBox="1"/>
          <p:nvPr/>
        </p:nvSpPr>
        <p:spPr>
          <a:xfrm>
            <a:off x="-230146" y="5938972"/>
            <a:ext cx="8706874" cy="387169"/>
          </a:xfrm>
          <a:prstGeom prst="rect">
            <a:avLst/>
          </a:prstGeom>
          <a:noFill/>
        </p:spPr>
        <p:txBody>
          <a:bodyPr vert="horz" wrap="square" lIns="0" tIns="0" rIns="0" bIns="0" rtlCol="0" anchor="t" anchorCtr="0">
            <a:noAutofit/>
          </a:bodyPr>
          <a:lstStyle/>
          <a:p>
            <a:pPr algn="r">
              <a:lnSpc>
                <a:spcPct val="90000"/>
              </a:lnSpc>
            </a:pPr>
            <a:r>
              <a:rPr lang="en-GB" sz="1000" b="0" dirty="0" smtClean="0">
                <a:solidFill>
                  <a:schemeClr val="tx1">
                    <a:lumMod val="60000"/>
                    <a:lumOff val="40000"/>
                  </a:schemeClr>
                </a:solidFill>
                <a:latin typeface="HelveticaNeueLT Std Lt" pitchFamily="34" charset="0"/>
              </a:rPr>
              <a:t>Selected therapy areas: Hypertension</a:t>
            </a:r>
            <a:r>
              <a:rPr lang="en-GB" sz="1000" b="0" dirty="0">
                <a:solidFill>
                  <a:schemeClr val="tx1">
                    <a:lumMod val="60000"/>
                    <a:lumOff val="40000"/>
                  </a:schemeClr>
                </a:solidFill>
                <a:latin typeface="HelveticaNeueLT Std Lt" pitchFamily="34" charset="0"/>
              </a:rPr>
              <a:t>, epilepsy, gastro-intestinal disorders, mental health, high cholesterol and </a:t>
            </a:r>
            <a:r>
              <a:rPr lang="en-GB" sz="1000" b="0" dirty="0" smtClean="0">
                <a:solidFill>
                  <a:schemeClr val="tx1">
                    <a:lumMod val="60000"/>
                    <a:lumOff val="40000"/>
                  </a:schemeClr>
                </a:solidFill>
                <a:latin typeface="HelveticaNeueLT Std Lt" pitchFamily="34" charset="0"/>
              </a:rPr>
              <a:t>diabetes.</a:t>
            </a:r>
          </a:p>
          <a:p>
            <a:pPr algn="r">
              <a:lnSpc>
                <a:spcPct val="90000"/>
              </a:lnSpc>
            </a:pPr>
            <a:r>
              <a:rPr lang="en-GB" sz="1000" b="0" kern="0" dirty="0">
                <a:solidFill>
                  <a:schemeClr val="tx1">
                    <a:lumMod val="60000"/>
                    <a:lumOff val="40000"/>
                  </a:schemeClr>
                </a:solidFill>
                <a:latin typeface="HelveticaNeueLT Std Lt" pitchFamily="34" charset="0"/>
              </a:rPr>
              <a:t>Source: IMS Institute for Healthcare Informatics. The Role of Generic Medicines in Sustaining Healthcare Systems.  June 2015.</a:t>
            </a:r>
          </a:p>
          <a:p>
            <a:pPr algn="r">
              <a:lnSpc>
                <a:spcPct val="90000"/>
              </a:lnSpc>
            </a:pPr>
            <a:endParaRPr lang="en-GB" sz="1000" b="0" dirty="0" smtClean="0">
              <a:solidFill>
                <a:schemeClr val="tx1">
                  <a:lumMod val="60000"/>
                  <a:lumOff val="40000"/>
                </a:schemeClr>
              </a:solidFill>
              <a:latin typeface="HelveticaNeueLT Std Lt" pitchFamily="34" charset="0"/>
            </a:endParaRPr>
          </a:p>
          <a:p>
            <a:pPr algn="r">
              <a:lnSpc>
                <a:spcPct val="90000"/>
              </a:lnSpc>
            </a:pPr>
            <a:endParaRPr lang="en-GB" sz="1000" b="0" dirty="0">
              <a:solidFill>
                <a:schemeClr val="tx1">
                  <a:lumMod val="60000"/>
                  <a:lumOff val="40000"/>
                </a:schemeClr>
              </a:solidFill>
              <a:latin typeface="HelveticaNeueLT Std Lt" pitchFamily="34" charset="0"/>
            </a:endParaRPr>
          </a:p>
        </p:txBody>
      </p:sp>
      <p:pic>
        <p:nvPicPr>
          <p:cNvPr id="13314" name="Picture 2"/>
          <p:cNvPicPr>
            <a:picLocks noChangeAspect="1" noChangeArrowheads="1"/>
          </p:cNvPicPr>
          <p:nvPr/>
        </p:nvPicPr>
        <p:blipFill>
          <a:blip r:embed="rId4" cstate="print"/>
          <a:srcRect/>
          <a:stretch>
            <a:fillRect/>
          </a:stretch>
        </p:blipFill>
        <p:spPr bwMode="auto">
          <a:xfrm>
            <a:off x="336370" y="1167574"/>
            <a:ext cx="8471728" cy="1147154"/>
          </a:xfrm>
          <a:prstGeom prst="round2DiagRect">
            <a:avLst/>
          </a:prstGeom>
          <a:noFill/>
          <a:ln w="9525">
            <a:noFill/>
            <a:miter lim="800000"/>
            <a:headEnd/>
            <a:tailEnd/>
          </a:ln>
        </p:spPr>
      </p:pic>
      <p:sp>
        <p:nvSpPr>
          <p:cNvPr id="14" name="Round Diagonal Corner Rectangle 13"/>
          <p:cNvSpPr/>
          <p:nvPr/>
        </p:nvSpPr>
        <p:spPr>
          <a:xfrm>
            <a:off x="1250302" y="2180926"/>
            <a:ext cx="7165910" cy="691628"/>
          </a:xfrm>
          <a:prstGeom prst="round2DiagRect">
            <a:avLst/>
          </a:prstGeom>
          <a:solidFill>
            <a:srgbClr val="209ACD"/>
          </a:solidFill>
          <a:ln>
            <a:solidFill>
              <a:srgbClr val="209ACD"/>
            </a:solidFill>
          </a:ln>
        </p:spPr>
        <p:txBody>
          <a:bodyPr wrap="square" lIns="180000" tIns="180000" rIns="180000" bIns="180000">
            <a:spAutoFit/>
          </a:bodyPr>
          <a:lstStyle/>
          <a:p>
            <a:pPr algn="ctr"/>
            <a:r>
              <a:rPr lang="en-US" sz="1700" dirty="0" smtClean="0">
                <a:solidFill>
                  <a:schemeClr val="bg1"/>
                </a:solidFill>
                <a:latin typeface="HelveticaNeueLT Std Lt" pitchFamily="34" charset="0"/>
              </a:rPr>
              <a:t>Twice</a:t>
            </a:r>
            <a:r>
              <a:rPr lang="en-US" sz="1700" b="0" dirty="0" smtClean="0">
                <a:solidFill>
                  <a:schemeClr val="bg1"/>
                </a:solidFill>
                <a:latin typeface="HelveticaNeueLT Std Lt" pitchFamily="34" charset="0"/>
              </a:rPr>
              <a:t> as many </a:t>
            </a:r>
            <a:r>
              <a:rPr lang="en-US" sz="1700" dirty="0" smtClean="0">
                <a:solidFill>
                  <a:schemeClr val="bg1"/>
                </a:solidFill>
                <a:latin typeface="HelveticaNeueLT Std Lt" pitchFamily="34" charset="0"/>
              </a:rPr>
              <a:t>patients</a:t>
            </a:r>
            <a:r>
              <a:rPr lang="en-US" sz="1700" b="0" dirty="0" smtClean="0">
                <a:solidFill>
                  <a:schemeClr val="bg1"/>
                </a:solidFill>
                <a:latin typeface="HelveticaNeueLT Std Lt" pitchFamily="34" charset="0"/>
              </a:rPr>
              <a:t> treated… without an impact on treatment costs</a:t>
            </a:r>
            <a:endParaRPr lang="en-US" sz="1700" b="0" dirty="0">
              <a:solidFill>
                <a:schemeClr val="bg1"/>
              </a:solidFill>
              <a:latin typeface="HelveticaNeueLT Std Lt" pitchFamily="34" charset="0"/>
            </a:endParaRPr>
          </a:p>
        </p:txBody>
      </p:sp>
    </p:spTree>
    <p:extLst>
      <p:ext uri="{BB962C8B-B14F-4D97-AF65-F5344CB8AC3E}">
        <p14:creationId xmlns:p14="http://schemas.microsoft.com/office/powerpoint/2010/main" val="1843005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Benefits accrue in different ways </a:t>
            </a:r>
            <a:br>
              <a:rPr lang="en-GB" sz="2400" dirty="0" smtClean="0"/>
            </a:br>
            <a:r>
              <a:rPr lang="en-GB" sz="2400" dirty="0" smtClean="0"/>
              <a:t>across countries</a:t>
            </a:r>
            <a:endParaRPr lang="en-GB" sz="2400" dirty="0"/>
          </a:p>
        </p:txBody>
      </p:sp>
      <p:sp>
        <p:nvSpPr>
          <p:cNvPr id="3" name="Slide Number Placeholder 2"/>
          <p:cNvSpPr>
            <a:spLocks noGrp="1"/>
          </p:cNvSpPr>
          <p:nvPr>
            <p:ph type="sldNum" sz="quarter" idx="12"/>
          </p:nvPr>
        </p:nvSpPr>
        <p:spPr/>
        <p:txBody>
          <a:bodyPr/>
          <a:lstStyle/>
          <a:p>
            <a:fld id="{7BF9E8C0-4D9A-2D40-9A43-CEBB6CC5FD6F}" type="slidenum">
              <a:rPr lang="en-GB" smtClean="0"/>
              <a:pPr/>
              <a:t>13</a:t>
            </a:fld>
            <a:endParaRPr lang="en-GB" dirty="0"/>
          </a:p>
        </p:txBody>
      </p:sp>
      <p:sp>
        <p:nvSpPr>
          <p:cNvPr id="6" name="TextBox 5"/>
          <p:cNvSpPr txBox="1"/>
          <p:nvPr/>
        </p:nvSpPr>
        <p:spPr>
          <a:xfrm>
            <a:off x="-16960" y="5959392"/>
            <a:ext cx="8585495" cy="292600"/>
          </a:xfrm>
          <a:prstGeom prst="rect">
            <a:avLst/>
          </a:prstGeom>
          <a:noFill/>
        </p:spPr>
        <p:txBody>
          <a:bodyPr vert="horz" wrap="square" lIns="0" tIns="0" rIns="0" bIns="0" rtlCol="0" anchor="t" anchorCtr="0">
            <a:noAutofit/>
          </a:bodyPr>
          <a:lstStyle/>
          <a:p>
            <a:pPr algn="r">
              <a:lnSpc>
                <a:spcPct val="90000"/>
              </a:lnSpc>
              <a:spcBef>
                <a:spcPct val="0"/>
              </a:spcBef>
            </a:pPr>
            <a:r>
              <a:rPr lang="en-GB" sz="1000" b="0" dirty="0" smtClean="0">
                <a:solidFill>
                  <a:srgbClr val="7F7F7F"/>
                </a:solidFill>
              </a:rPr>
              <a:t>Source: IMS Health, MIDAS, Q4 2014; OECD Population statistics</a:t>
            </a:r>
            <a:r>
              <a:rPr lang="en-GB" sz="800" b="0" dirty="0" smtClean="0">
                <a:solidFill>
                  <a:srgbClr val="7F7F7F"/>
                </a:solidFill>
              </a:rPr>
              <a:t/>
            </a:r>
            <a:br>
              <a:rPr lang="en-GB" sz="800" b="0" dirty="0" smtClean="0">
                <a:solidFill>
                  <a:srgbClr val="7F7F7F"/>
                </a:solidFill>
              </a:rPr>
            </a:br>
            <a:r>
              <a:rPr lang="en-GB" sz="800" b="0" dirty="0" smtClean="0">
                <a:solidFill>
                  <a:srgbClr val="7F7F7F"/>
                </a:solidFill>
              </a:rPr>
              <a:t>Selected therapy areas: angiotensin II antagonists, anti-epileptics, anti-psychotics, anti-</a:t>
            </a:r>
            <a:r>
              <a:rPr lang="en-GB" sz="800" b="0" dirty="0" err="1" smtClean="0">
                <a:solidFill>
                  <a:srgbClr val="7F7F7F"/>
                </a:solidFill>
              </a:rPr>
              <a:t>ulcerants</a:t>
            </a:r>
            <a:r>
              <a:rPr lang="en-GB" sz="800" b="0" dirty="0" smtClean="0">
                <a:solidFill>
                  <a:srgbClr val="7F7F7F"/>
                </a:solidFill>
              </a:rPr>
              <a:t>, cholesterol regulators and oral anti-diabetics.</a:t>
            </a:r>
            <a:endParaRPr lang="en-GB" sz="800" b="0" dirty="0">
              <a:solidFill>
                <a:srgbClr val="7F7F7F"/>
              </a:solidFill>
            </a:endParaRPr>
          </a:p>
        </p:txBody>
      </p:sp>
      <p:pic>
        <p:nvPicPr>
          <p:cNvPr id="10" name="Picture 9" descr="slide10.jpg"/>
          <p:cNvPicPr>
            <a:picLocks noChangeAspect="1"/>
          </p:cNvPicPr>
          <p:nvPr/>
        </p:nvPicPr>
        <p:blipFill>
          <a:blip r:embed="rId3" cstate="print"/>
          <a:stretch>
            <a:fillRect/>
          </a:stretch>
        </p:blipFill>
        <p:spPr>
          <a:xfrm>
            <a:off x="405565" y="2330219"/>
            <a:ext cx="6536411" cy="3529661"/>
          </a:xfrm>
          <a:prstGeom prst="rect">
            <a:avLst/>
          </a:prstGeom>
        </p:spPr>
      </p:pic>
      <p:sp>
        <p:nvSpPr>
          <p:cNvPr id="8" name="Round Diagonal Corner Rectangle 7"/>
          <p:cNvSpPr/>
          <p:nvPr/>
        </p:nvSpPr>
        <p:spPr>
          <a:xfrm>
            <a:off x="419878" y="1205351"/>
            <a:ext cx="8313575" cy="1015121"/>
          </a:xfrm>
          <a:prstGeom prst="round2DiagRect">
            <a:avLst/>
          </a:prstGeom>
          <a:solidFill>
            <a:srgbClr val="209ACD"/>
          </a:solidFill>
          <a:ln>
            <a:solidFill>
              <a:srgbClr val="209ACD"/>
            </a:solidFill>
          </a:ln>
        </p:spPr>
        <p:txBody>
          <a:bodyPr wrap="square" lIns="180000" tIns="180000" rIns="180000" bIns="180000">
            <a:spAutoFit/>
          </a:bodyPr>
          <a:lstStyle/>
          <a:p>
            <a:pPr algn="ctr"/>
            <a:r>
              <a:rPr lang="en-GB" sz="1700" b="0" dirty="0">
                <a:solidFill>
                  <a:schemeClr val="bg1"/>
                </a:solidFill>
              </a:rPr>
              <a:t>Increased access to </a:t>
            </a:r>
            <a:r>
              <a:rPr lang="en-GB" sz="1700" b="0" dirty="0" smtClean="0">
                <a:solidFill>
                  <a:schemeClr val="bg1"/>
                </a:solidFill>
              </a:rPr>
              <a:t>medicines </a:t>
            </a:r>
            <a:r>
              <a:rPr lang="en-GB" sz="1700" b="0" dirty="0">
                <a:solidFill>
                  <a:schemeClr val="bg1"/>
                </a:solidFill>
              </a:rPr>
              <a:t>delivers long-term benefits to society and to healthcare providers</a:t>
            </a:r>
          </a:p>
        </p:txBody>
      </p:sp>
      <p:sp>
        <p:nvSpPr>
          <p:cNvPr id="9" name="Rectangle 8"/>
          <p:cNvSpPr/>
          <p:nvPr/>
        </p:nvSpPr>
        <p:spPr>
          <a:xfrm>
            <a:off x="557212" y="5176838"/>
            <a:ext cx="2047875" cy="561975"/>
          </a:xfrm>
          <a:prstGeom prst="rect">
            <a:avLst/>
          </a:prstGeom>
          <a:solidFill>
            <a:srgbClr val="009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TextBox 6"/>
          <p:cNvSpPr txBox="1"/>
          <p:nvPr/>
        </p:nvSpPr>
        <p:spPr>
          <a:xfrm>
            <a:off x="531649" y="5284522"/>
            <a:ext cx="1987708" cy="425758"/>
          </a:xfrm>
          <a:prstGeom prst="rect">
            <a:avLst/>
          </a:prstGeom>
          <a:noFill/>
        </p:spPr>
        <p:txBody>
          <a:bodyPr wrap="square" rtlCol="0">
            <a:spAutoFit/>
          </a:bodyPr>
          <a:lstStyle/>
          <a:p>
            <a:pPr algn="ctr">
              <a:lnSpc>
                <a:spcPts val="1300"/>
              </a:lnSpc>
            </a:pPr>
            <a:r>
              <a:rPr lang="es-ES_tradnl" sz="1145" dirty="0" smtClean="0">
                <a:solidFill>
                  <a:schemeClr val="bg1"/>
                </a:solidFill>
                <a:latin typeface="Trebuchet MS" pitchFamily="34" charset="0"/>
              </a:rPr>
              <a:t>I</a:t>
            </a:r>
            <a:r>
              <a:rPr lang="en-US" sz="1145" dirty="0" err="1" smtClean="0">
                <a:solidFill>
                  <a:schemeClr val="bg1"/>
                </a:solidFill>
                <a:latin typeface="Trebuchet MS" pitchFamily="34" charset="0"/>
              </a:rPr>
              <a:t>ncreased</a:t>
            </a:r>
            <a:r>
              <a:rPr lang="en-US" sz="1145" dirty="0" smtClean="0">
                <a:solidFill>
                  <a:schemeClr val="bg1"/>
                </a:solidFill>
                <a:latin typeface="Trebuchet MS" pitchFamily="34" charset="0"/>
              </a:rPr>
              <a:t> access in under-</a:t>
            </a:r>
          </a:p>
          <a:p>
            <a:pPr algn="ctr">
              <a:lnSpc>
                <a:spcPts val="1300"/>
              </a:lnSpc>
            </a:pPr>
            <a:r>
              <a:rPr lang="en-US" sz="1145" dirty="0" smtClean="0">
                <a:solidFill>
                  <a:schemeClr val="bg1"/>
                </a:solidFill>
                <a:latin typeface="Trebuchet MS" pitchFamily="34" charset="0"/>
              </a:rPr>
              <a:t>served groups</a:t>
            </a:r>
            <a:endParaRPr lang="es-ES_tradnl" sz="1145" dirty="0">
              <a:solidFill>
                <a:schemeClr val="bg1"/>
              </a:solidFill>
              <a:latin typeface="Trebuchet MS" pitchFamily="34" charset="0"/>
            </a:endParaRPr>
          </a:p>
        </p:txBody>
      </p:sp>
    </p:spTree>
    <p:extLst>
      <p:ext uri="{BB962C8B-B14F-4D97-AF65-F5344CB8AC3E}">
        <p14:creationId xmlns:p14="http://schemas.microsoft.com/office/powerpoint/2010/main" val="1597915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Generic medicines reduce </a:t>
            </a:r>
            <a:br>
              <a:rPr lang="en-GB" sz="2400" dirty="0" smtClean="0"/>
            </a:br>
            <a:r>
              <a:rPr lang="en-GB" sz="2400" dirty="0" smtClean="0"/>
              <a:t>healthcare inequalities</a:t>
            </a:r>
            <a:endParaRPr lang="en-GB" sz="2400" dirty="0"/>
          </a:p>
        </p:txBody>
      </p:sp>
      <p:sp>
        <p:nvSpPr>
          <p:cNvPr id="3" name="Slide Number Placeholder 2"/>
          <p:cNvSpPr>
            <a:spLocks noGrp="1"/>
          </p:cNvSpPr>
          <p:nvPr>
            <p:ph type="sldNum" sz="quarter" idx="12"/>
          </p:nvPr>
        </p:nvSpPr>
        <p:spPr/>
        <p:txBody>
          <a:bodyPr/>
          <a:lstStyle/>
          <a:p>
            <a:fld id="{7BF9E8C0-4D9A-2D40-9A43-CEBB6CC5FD6F}" type="slidenum">
              <a:rPr lang="en-GB" smtClean="0"/>
              <a:pPr/>
              <a:t>14</a:t>
            </a:fld>
            <a:endParaRPr lang="en-GB" dirty="0"/>
          </a:p>
        </p:txBody>
      </p:sp>
      <p:sp>
        <p:nvSpPr>
          <p:cNvPr id="6" name="Rectangle 5"/>
          <p:cNvSpPr/>
          <p:nvPr/>
        </p:nvSpPr>
        <p:spPr>
          <a:xfrm>
            <a:off x="11554" y="5887760"/>
            <a:ext cx="8568952" cy="341632"/>
          </a:xfrm>
          <a:prstGeom prst="rect">
            <a:avLst/>
          </a:prstGeom>
        </p:spPr>
        <p:txBody>
          <a:bodyPr wrap="square">
            <a:spAutoFit/>
          </a:bodyPr>
          <a:lstStyle/>
          <a:p>
            <a:pPr lvl="0" algn="r">
              <a:lnSpc>
                <a:spcPct val="90000"/>
              </a:lnSpc>
            </a:pPr>
            <a:r>
              <a:rPr lang="en-US" sz="1000" b="0" dirty="0">
                <a:solidFill>
                  <a:srgbClr val="7F7F7F"/>
                </a:solidFill>
                <a:latin typeface="HelveticaNeueLT Std Lt" pitchFamily="34" charset="0"/>
              </a:rPr>
              <a:t>Source: </a:t>
            </a:r>
            <a:r>
              <a:rPr lang="en-US" sz="1000" b="0" dirty="0" err="1">
                <a:solidFill>
                  <a:srgbClr val="7F7F7F"/>
                </a:solidFill>
                <a:latin typeface="HelveticaNeueLT Std Lt" pitchFamily="34" charset="0"/>
              </a:rPr>
              <a:t>Kaló,Z</a:t>
            </a:r>
            <a:r>
              <a:rPr lang="en-US" sz="1000" b="0" dirty="0">
                <a:solidFill>
                  <a:srgbClr val="7F7F7F"/>
                </a:solidFill>
                <a:latin typeface="HelveticaNeueLT Std Lt" pitchFamily="34" charset="0"/>
              </a:rPr>
              <a:t> et al. (2014). Investment aspects of generic drug policies in countries with severe resource constraints. </a:t>
            </a:r>
            <a:br>
              <a:rPr lang="en-US" sz="1000" b="0" dirty="0">
                <a:solidFill>
                  <a:srgbClr val="7F7F7F"/>
                </a:solidFill>
                <a:latin typeface="HelveticaNeueLT Std Lt" pitchFamily="34" charset="0"/>
              </a:rPr>
            </a:br>
            <a:r>
              <a:rPr lang="en-US" sz="800" b="0" dirty="0" smtClean="0">
                <a:solidFill>
                  <a:srgbClr val="7F7F7F"/>
                </a:solidFill>
                <a:latin typeface="HelveticaNeueLT Std Lt" pitchFamily="34" charset="0"/>
              </a:rPr>
              <a:t>Poster </a:t>
            </a:r>
            <a:r>
              <a:rPr lang="en-US" sz="800" b="0" dirty="0">
                <a:solidFill>
                  <a:srgbClr val="7F7F7F"/>
                </a:solidFill>
                <a:latin typeface="HelveticaNeueLT Std Lt" pitchFamily="34" charset="0"/>
              </a:rPr>
              <a:t>presented at ISPOR Annual European Congress in Amsterdam</a:t>
            </a:r>
          </a:p>
        </p:txBody>
      </p:sp>
      <p:graphicFrame>
        <p:nvGraphicFramePr>
          <p:cNvPr id="8" name="Table 7"/>
          <p:cNvGraphicFramePr>
            <a:graphicFrameLocks noGrp="1"/>
          </p:cNvGraphicFramePr>
          <p:nvPr>
            <p:extLst>
              <p:ext uri="{D42A27DB-BD31-4B8C-83A1-F6EECF244321}">
                <p14:modId xmlns:p14="http://schemas.microsoft.com/office/powerpoint/2010/main" val="197995434"/>
              </p:ext>
            </p:extLst>
          </p:nvPr>
        </p:nvGraphicFramePr>
        <p:xfrm>
          <a:off x="629316" y="1844824"/>
          <a:ext cx="7848872" cy="623280"/>
        </p:xfrm>
        <a:graphic>
          <a:graphicData uri="http://schemas.openxmlformats.org/drawingml/2006/table">
            <a:tbl>
              <a:tblPr firstRow="1" bandRow="1">
                <a:tableStyleId>{5C22544A-7EE6-4342-B048-85BDC9FD1C3A}</a:tableStyleId>
              </a:tblPr>
              <a:tblGrid>
                <a:gridCol w="3924436"/>
                <a:gridCol w="3924436"/>
              </a:tblGrid>
              <a:tr h="342449">
                <a:tc>
                  <a:txBody>
                    <a:bodyPr/>
                    <a:lstStyle/>
                    <a:p>
                      <a:pPr algn="ctr"/>
                      <a:r>
                        <a:rPr lang="en-US" sz="2200" b="0" dirty="0" smtClean="0"/>
                        <a:t>Cost-efficiency gains</a:t>
                      </a:r>
                    </a:p>
                  </a:txBody>
                  <a:tcPr marL="144000" marR="144000" marT="144000" marB="14400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09AC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0" dirty="0" smtClean="0"/>
                        <a:t>Investment in health</a:t>
                      </a:r>
                      <a:endParaRPr lang="en-US" sz="2200" b="0" dirty="0"/>
                    </a:p>
                  </a:txBody>
                  <a:tcPr marL="144000" marR="144000" marT="144000" marB="14400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09ACD"/>
                    </a:solidFill>
                  </a:tcPr>
                </a:tc>
              </a:tr>
            </a:tbl>
          </a:graphicData>
        </a:graphic>
      </p:graphicFrame>
      <p:sp>
        <p:nvSpPr>
          <p:cNvPr id="9" name="Isosceles Triangle 8"/>
          <p:cNvSpPr/>
          <p:nvPr/>
        </p:nvSpPr>
        <p:spPr bwMode="auto">
          <a:xfrm flipV="1">
            <a:off x="2573532" y="2618172"/>
            <a:ext cx="360040" cy="288032"/>
          </a:xfrm>
          <a:prstGeom prst="triangle">
            <a:avLst/>
          </a:prstGeom>
          <a:solidFill>
            <a:srgbClr val="209AC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rgbClr val="000099"/>
              </a:solidFill>
              <a:effectLst/>
              <a:latin typeface="HelveticaNeueLT Std Lt" pitchFamily="34" charset="0"/>
            </a:endParaRPr>
          </a:p>
        </p:txBody>
      </p:sp>
      <p:graphicFrame>
        <p:nvGraphicFramePr>
          <p:cNvPr id="10" name="Table 9"/>
          <p:cNvGraphicFramePr>
            <a:graphicFrameLocks noGrp="1"/>
          </p:cNvGraphicFramePr>
          <p:nvPr/>
        </p:nvGraphicFramePr>
        <p:xfrm>
          <a:off x="629316" y="3038120"/>
          <a:ext cx="7848872" cy="1110960"/>
        </p:xfrm>
        <a:graphic>
          <a:graphicData uri="http://schemas.openxmlformats.org/drawingml/2006/table">
            <a:tbl>
              <a:tblPr firstRow="1" bandRow="1">
                <a:tableStyleId>{5C22544A-7EE6-4342-B048-85BDC9FD1C3A}</a:tableStyleId>
              </a:tblPr>
              <a:tblGrid>
                <a:gridCol w="3924436"/>
                <a:gridCol w="3924436"/>
              </a:tblGrid>
              <a:tr h="10977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cap="none" normalizeH="0" dirty="0" smtClean="0">
                          <a:ln>
                            <a:noFill/>
                          </a:ln>
                          <a:solidFill>
                            <a:srgbClr val="595959"/>
                          </a:solidFill>
                          <a:effectLst/>
                          <a:latin typeface="HelveticaNeueLT Std Lt" pitchFamily="34" charset="0"/>
                        </a:rPr>
                        <a:t>Reduce </a:t>
                      </a:r>
                      <a:r>
                        <a:rPr kumimoji="0" lang="en-GB" sz="1800" b="1" i="0" u="none" strike="noStrike" cap="none" normalizeH="0" dirty="0" smtClean="0">
                          <a:ln>
                            <a:noFill/>
                          </a:ln>
                          <a:solidFill>
                            <a:srgbClr val="FFC000"/>
                          </a:solidFill>
                          <a:effectLst/>
                          <a:latin typeface="HelveticaNeueLT Std Lt" pitchFamily="34" charset="0"/>
                        </a:rPr>
                        <a:t>healthcare expenditure </a:t>
                      </a:r>
                      <a:r>
                        <a:rPr kumimoji="0" lang="en-GB" sz="1800" b="0" i="0" u="none" strike="noStrike" cap="none" normalizeH="0" dirty="0" smtClean="0">
                          <a:ln>
                            <a:noFill/>
                          </a:ln>
                          <a:solidFill>
                            <a:srgbClr val="595959"/>
                          </a:solidFill>
                          <a:effectLst/>
                          <a:latin typeface="HelveticaNeueLT Std Lt" pitchFamily="34" charset="0"/>
                        </a:rPr>
                        <a:t>without compromising </a:t>
                      </a:r>
                      <a:r>
                        <a:rPr kumimoji="0" lang="en-GB" sz="1800" b="1" i="0" u="none" strike="noStrike" cap="none" normalizeH="0" dirty="0" smtClean="0">
                          <a:ln>
                            <a:noFill/>
                          </a:ln>
                          <a:solidFill>
                            <a:srgbClr val="00B0F0"/>
                          </a:solidFill>
                          <a:effectLst/>
                          <a:latin typeface="HelveticaNeueLT Std Lt" pitchFamily="34" charset="0"/>
                        </a:rPr>
                        <a:t>health outcomes</a:t>
                      </a:r>
                      <a:endParaRPr kumimoji="0" lang="en-GB" sz="1800" b="1" i="0" u="none" strike="noStrike" cap="none" normalizeH="0" baseline="0" dirty="0" smtClean="0">
                        <a:ln>
                          <a:noFill/>
                        </a:ln>
                        <a:solidFill>
                          <a:srgbClr val="00B0F0"/>
                        </a:solidFill>
                        <a:effectLst/>
                        <a:latin typeface="HelveticaNeueLT Std Lt" pitchFamily="34" charset="0"/>
                      </a:endParaRPr>
                    </a:p>
                  </a:txBody>
                  <a:tcPr marL="144000" marR="144000" marT="144000" marB="14400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cap="none" normalizeH="0" dirty="0" smtClean="0">
                          <a:ln>
                            <a:noFill/>
                          </a:ln>
                          <a:solidFill>
                            <a:srgbClr val="595959"/>
                          </a:solidFill>
                          <a:effectLst/>
                          <a:latin typeface="HelveticaNeueLT Std Lt" pitchFamily="34" charset="0"/>
                        </a:rPr>
                        <a:t>Improve </a:t>
                      </a:r>
                      <a:r>
                        <a:rPr kumimoji="0" lang="en-GB" sz="1800" b="1" i="0" u="none" strike="noStrike" cap="none" normalizeH="0" dirty="0" smtClean="0">
                          <a:ln>
                            <a:noFill/>
                          </a:ln>
                          <a:solidFill>
                            <a:srgbClr val="00B0F0"/>
                          </a:solidFill>
                          <a:effectLst/>
                          <a:latin typeface="HelveticaNeueLT Std Lt" pitchFamily="34" charset="0"/>
                        </a:rPr>
                        <a:t>health outcomes </a:t>
                      </a:r>
                      <a:r>
                        <a:rPr kumimoji="0" lang="en-GB" sz="1800" b="0" i="0" u="none" strike="noStrike" cap="none" normalizeH="0" dirty="0" smtClean="0">
                          <a:ln>
                            <a:noFill/>
                          </a:ln>
                          <a:solidFill>
                            <a:srgbClr val="595959"/>
                          </a:solidFill>
                          <a:effectLst/>
                          <a:latin typeface="HelveticaNeueLT Std Lt" pitchFamily="34" charset="0"/>
                        </a:rPr>
                        <a:t>through better patient access without increasing </a:t>
                      </a:r>
                      <a:r>
                        <a:rPr kumimoji="0" lang="en-GB" sz="1800" b="1" i="0" u="none" strike="noStrike" cap="none" normalizeH="0" dirty="0" smtClean="0">
                          <a:ln>
                            <a:noFill/>
                          </a:ln>
                          <a:solidFill>
                            <a:srgbClr val="FFC000"/>
                          </a:solidFill>
                          <a:effectLst/>
                          <a:latin typeface="HelveticaNeueLT Std Lt" pitchFamily="34" charset="0"/>
                        </a:rPr>
                        <a:t>health expenditure</a:t>
                      </a:r>
                      <a:endParaRPr kumimoji="0" lang="en-GB" sz="1800" b="1" i="0" u="none" strike="noStrike" cap="none" normalizeH="0" baseline="0" dirty="0" smtClean="0">
                        <a:ln>
                          <a:noFill/>
                        </a:ln>
                        <a:solidFill>
                          <a:srgbClr val="FFC000"/>
                        </a:solidFill>
                        <a:effectLst/>
                        <a:latin typeface="HelveticaNeueLT Std Lt" pitchFamily="34" charset="0"/>
                      </a:endParaRPr>
                    </a:p>
                  </a:txBody>
                  <a:tcPr marL="144000" marR="144000" marT="144000" marB="14400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r>
            </a:tbl>
          </a:graphicData>
        </a:graphic>
      </p:graphicFrame>
      <p:sp>
        <p:nvSpPr>
          <p:cNvPr id="13" name="Isosceles Triangle 12"/>
          <p:cNvSpPr/>
          <p:nvPr/>
        </p:nvSpPr>
        <p:spPr bwMode="auto">
          <a:xfrm flipV="1">
            <a:off x="6533972" y="2618172"/>
            <a:ext cx="360040" cy="288032"/>
          </a:xfrm>
          <a:prstGeom prst="triangle">
            <a:avLst/>
          </a:prstGeom>
          <a:solidFill>
            <a:srgbClr val="209AC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rgbClr val="000099"/>
              </a:solidFill>
              <a:effectLst/>
              <a:latin typeface="HelveticaNeueLT Std Lt" pitchFamily="34" charset="0"/>
            </a:endParaRPr>
          </a:p>
        </p:txBody>
      </p:sp>
    </p:spTree>
    <p:extLst>
      <p:ext uri="{BB962C8B-B14F-4D97-AF65-F5344CB8AC3E}">
        <p14:creationId xmlns:p14="http://schemas.microsoft.com/office/powerpoint/2010/main" val="22516127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Generic medicines are key to EU </a:t>
            </a:r>
            <a:br>
              <a:rPr lang="en-GB" sz="2400" dirty="0" smtClean="0"/>
            </a:br>
            <a:r>
              <a:rPr lang="en-GB" sz="2400" dirty="0" smtClean="0"/>
              <a:t>healthcare sustainability</a:t>
            </a:r>
            <a:endParaRPr lang="en-GB" sz="2400" dirty="0"/>
          </a:p>
        </p:txBody>
      </p:sp>
      <p:sp>
        <p:nvSpPr>
          <p:cNvPr id="3" name="Slide Number Placeholder 2"/>
          <p:cNvSpPr>
            <a:spLocks noGrp="1"/>
          </p:cNvSpPr>
          <p:nvPr>
            <p:ph type="sldNum" sz="quarter" idx="12"/>
          </p:nvPr>
        </p:nvSpPr>
        <p:spPr/>
        <p:txBody>
          <a:bodyPr/>
          <a:lstStyle/>
          <a:p>
            <a:fld id="{7BF9E8C0-4D9A-2D40-9A43-CEBB6CC5FD6F}" type="slidenum">
              <a:rPr lang="en-GB" smtClean="0"/>
              <a:pPr/>
              <a:t>15</a:t>
            </a:fld>
            <a:endParaRPr lang="en-GB" dirty="0"/>
          </a:p>
        </p:txBody>
      </p:sp>
      <p:sp>
        <p:nvSpPr>
          <p:cNvPr id="29" name="Oval 28"/>
          <p:cNvSpPr/>
          <p:nvPr/>
        </p:nvSpPr>
        <p:spPr bwMode="auto">
          <a:xfrm>
            <a:off x="2857501" y="1897820"/>
            <a:ext cx="3168352" cy="3312368"/>
          </a:xfrm>
          <a:prstGeom prst="ellipse">
            <a:avLst/>
          </a:prstGeom>
          <a:noFill/>
          <a:ln w="25400" cap="flat" cmpd="sng" algn="ctr">
            <a:solidFill>
              <a:srgbClr val="209AC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rgbClr val="000099"/>
              </a:solidFill>
              <a:effectLst/>
              <a:latin typeface="HelveticaNeueLT Std Lt" pitchFamily="34" charset="0"/>
            </a:endParaRPr>
          </a:p>
        </p:txBody>
      </p:sp>
      <p:sp>
        <p:nvSpPr>
          <p:cNvPr id="30" name="Freeform 29"/>
          <p:cNvSpPr/>
          <p:nvPr/>
        </p:nvSpPr>
        <p:spPr>
          <a:xfrm>
            <a:off x="3788705" y="1618432"/>
            <a:ext cx="1334890" cy="867678"/>
          </a:xfrm>
          <a:custGeom>
            <a:avLst/>
            <a:gdLst>
              <a:gd name="connsiteX0" fmla="*/ 0 w 1334890"/>
              <a:gd name="connsiteY0" fmla="*/ 144616 h 867678"/>
              <a:gd name="connsiteX1" fmla="*/ 42357 w 1334890"/>
              <a:gd name="connsiteY1" fmla="*/ 42357 h 867678"/>
              <a:gd name="connsiteX2" fmla="*/ 144616 w 1334890"/>
              <a:gd name="connsiteY2" fmla="*/ 0 h 867678"/>
              <a:gd name="connsiteX3" fmla="*/ 1190274 w 1334890"/>
              <a:gd name="connsiteY3" fmla="*/ 0 h 867678"/>
              <a:gd name="connsiteX4" fmla="*/ 1292533 w 1334890"/>
              <a:gd name="connsiteY4" fmla="*/ 42357 h 867678"/>
              <a:gd name="connsiteX5" fmla="*/ 1334890 w 1334890"/>
              <a:gd name="connsiteY5" fmla="*/ 144616 h 867678"/>
              <a:gd name="connsiteX6" fmla="*/ 1334890 w 1334890"/>
              <a:gd name="connsiteY6" fmla="*/ 723062 h 867678"/>
              <a:gd name="connsiteX7" fmla="*/ 1292533 w 1334890"/>
              <a:gd name="connsiteY7" fmla="*/ 825321 h 867678"/>
              <a:gd name="connsiteX8" fmla="*/ 1190274 w 1334890"/>
              <a:gd name="connsiteY8" fmla="*/ 867678 h 867678"/>
              <a:gd name="connsiteX9" fmla="*/ 144616 w 1334890"/>
              <a:gd name="connsiteY9" fmla="*/ 867678 h 867678"/>
              <a:gd name="connsiteX10" fmla="*/ 42357 w 1334890"/>
              <a:gd name="connsiteY10" fmla="*/ 825321 h 867678"/>
              <a:gd name="connsiteX11" fmla="*/ 0 w 1334890"/>
              <a:gd name="connsiteY11" fmla="*/ 723062 h 867678"/>
              <a:gd name="connsiteX12" fmla="*/ 0 w 1334890"/>
              <a:gd name="connsiteY12" fmla="*/ 144616 h 867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4890" h="867678">
                <a:moveTo>
                  <a:pt x="0" y="144616"/>
                </a:moveTo>
                <a:cubicBezTo>
                  <a:pt x="0" y="106261"/>
                  <a:pt x="15236" y="69478"/>
                  <a:pt x="42357" y="42357"/>
                </a:cubicBezTo>
                <a:cubicBezTo>
                  <a:pt x="69478" y="15236"/>
                  <a:pt x="106261" y="0"/>
                  <a:pt x="144616" y="0"/>
                </a:cubicBezTo>
                <a:lnTo>
                  <a:pt x="1190274" y="0"/>
                </a:lnTo>
                <a:cubicBezTo>
                  <a:pt x="1228629" y="0"/>
                  <a:pt x="1265412" y="15236"/>
                  <a:pt x="1292533" y="42357"/>
                </a:cubicBezTo>
                <a:cubicBezTo>
                  <a:pt x="1319654" y="69478"/>
                  <a:pt x="1334890" y="106261"/>
                  <a:pt x="1334890" y="144616"/>
                </a:cubicBezTo>
                <a:lnTo>
                  <a:pt x="1334890" y="723062"/>
                </a:lnTo>
                <a:cubicBezTo>
                  <a:pt x="1334890" y="761417"/>
                  <a:pt x="1319654" y="798200"/>
                  <a:pt x="1292533" y="825321"/>
                </a:cubicBezTo>
                <a:cubicBezTo>
                  <a:pt x="1265412" y="852442"/>
                  <a:pt x="1228629" y="867678"/>
                  <a:pt x="1190274" y="867678"/>
                </a:cubicBezTo>
                <a:lnTo>
                  <a:pt x="144616" y="867678"/>
                </a:lnTo>
                <a:cubicBezTo>
                  <a:pt x="106261" y="867678"/>
                  <a:pt x="69478" y="852442"/>
                  <a:pt x="42357" y="825321"/>
                </a:cubicBezTo>
                <a:cubicBezTo>
                  <a:pt x="15236" y="798200"/>
                  <a:pt x="0" y="761417"/>
                  <a:pt x="0" y="723062"/>
                </a:cubicBezTo>
                <a:lnTo>
                  <a:pt x="0" y="144616"/>
                </a:lnTo>
                <a:close/>
              </a:path>
            </a:pathLst>
          </a:custGeom>
          <a:solidFill>
            <a:srgbClr val="FFFFFF">
              <a:lumMod val="65000"/>
            </a:srgbClr>
          </a:solidFill>
          <a:ln w="25400" cap="flat" cmpd="sng" algn="ctr">
            <a:solidFill>
              <a:srgbClr val="FFFFFF">
                <a:hueOff val="0"/>
                <a:satOff val="0"/>
                <a:lumOff val="0"/>
                <a:alphaOff val="0"/>
              </a:srgbClr>
            </a:solidFill>
            <a:prstDash val="solid"/>
          </a:ln>
          <a:effectLst/>
        </p:spPr>
        <p:txBody>
          <a:bodyPr spcFirstLastPara="0" vert="horz" wrap="square" lIns="88077" tIns="88077" rIns="88077" bIns="88077"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0" lang="en-GB" sz="1200" b="0" i="0" u="none" strike="noStrike" kern="1200" cap="none" spc="0" normalizeH="0" baseline="0" noProof="0" dirty="0" smtClean="0">
                <a:ln>
                  <a:noFill/>
                </a:ln>
                <a:solidFill>
                  <a:srgbClr val="FFFFFF"/>
                </a:solidFill>
                <a:effectLst/>
                <a:uLnTx/>
                <a:uFillTx/>
                <a:latin typeface="HelveticaNeueLT Std Lt" pitchFamily="34" charset="0"/>
              </a:rPr>
              <a:t>Increased access to medicines</a:t>
            </a:r>
            <a:endParaRPr kumimoji="0" lang="en-GB" sz="1200" b="0" i="0" u="none" strike="noStrike" kern="1200" cap="none" spc="0" normalizeH="0" baseline="0" noProof="0" dirty="0">
              <a:ln>
                <a:noFill/>
              </a:ln>
              <a:solidFill>
                <a:srgbClr val="FFFFFF"/>
              </a:solidFill>
              <a:effectLst/>
              <a:uLnTx/>
              <a:uFillTx/>
              <a:latin typeface="HelveticaNeueLT Std Lt" pitchFamily="34" charset="0"/>
            </a:endParaRPr>
          </a:p>
        </p:txBody>
      </p:sp>
      <p:sp>
        <p:nvSpPr>
          <p:cNvPr id="31" name="Freeform 30"/>
          <p:cNvSpPr/>
          <p:nvPr/>
        </p:nvSpPr>
        <p:spPr>
          <a:xfrm>
            <a:off x="5588367" y="2653515"/>
            <a:ext cx="1104047" cy="867678"/>
          </a:xfrm>
          <a:custGeom>
            <a:avLst/>
            <a:gdLst>
              <a:gd name="connsiteX0" fmla="*/ 0 w 1104047"/>
              <a:gd name="connsiteY0" fmla="*/ 144616 h 867678"/>
              <a:gd name="connsiteX1" fmla="*/ 42357 w 1104047"/>
              <a:gd name="connsiteY1" fmla="*/ 42357 h 867678"/>
              <a:gd name="connsiteX2" fmla="*/ 144616 w 1104047"/>
              <a:gd name="connsiteY2" fmla="*/ 0 h 867678"/>
              <a:gd name="connsiteX3" fmla="*/ 959431 w 1104047"/>
              <a:gd name="connsiteY3" fmla="*/ 0 h 867678"/>
              <a:gd name="connsiteX4" fmla="*/ 1061690 w 1104047"/>
              <a:gd name="connsiteY4" fmla="*/ 42357 h 867678"/>
              <a:gd name="connsiteX5" fmla="*/ 1104047 w 1104047"/>
              <a:gd name="connsiteY5" fmla="*/ 144616 h 867678"/>
              <a:gd name="connsiteX6" fmla="*/ 1104047 w 1104047"/>
              <a:gd name="connsiteY6" fmla="*/ 723062 h 867678"/>
              <a:gd name="connsiteX7" fmla="*/ 1061690 w 1104047"/>
              <a:gd name="connsiteY7" fmla="*/ 825321 h 867678"/>
              <a:gd name="connsiteX8" fmla="*/ 959431 w 1104047"/>
              <a:gd name="connsiteY8" fmla="*/ 867678 h 867678"/>
              <a:gd name="connsiteX9" fmla="*/ 144616 w 1104047"/>
              <a:gd name="connsiteY9" fmla="*/ 867678 h 867678"/>
              <a:gd name="connsiteX10" fmla="*/ 42357 w 1104047"/>
              <a:gd name="connsiteY10" fmla="*/ 825321 h 867678"/>
              <a:gd name="connsiteX11" fmla="*/ 0 w 1104047"/>
              <a:gd name="connsiteY11" fmla="*/ 723062 h 867678"/>
              <a:gd name="connsiteX12" fmla="*/ 0 w 1104047"/>
              <a:gd name="connsiteY12" fmla="*/ 144616 h 867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4047" h="867678">
                <a:moveTo>
                  <a:pt x="0" y="144616"/>
                </a:moveTo>
                <a:cubicBezTo>
                  <a:pt x="0" y="106261"/>
                  <a:pt x="15236" y="69478"/>
                  <a:pt x="42357" y="42357"/>
                </a:cubicBezTo>
                <a:cubicBezTo>
                  <a:pt x="69478" y="15236"/>
                  <a:pt x="106261" y="0"/>
                  <a:pt x="144616" y="0"/>
                </a:cubicBezTo>
                <a:lnTo>
                  <a:pt x="959431" y="0"/>
                </a:lnTo>
                <a:cubicBezTo>
                  <a:pt x="997786" y="0"/>
                  <a:pt x="1034569" y="15236"/>
                  <a:pt x="1061690" y="42357"/>
                </a:cubicBezTo>
                <a:cubicBezTo>
                  <a:pt x="1088811" y="69478"/>
                  <a:pt x="1104047" y="106261"/>
                  <a:pt x="1104047" y="144616"/>
                </a:cubicBezTo>
                <a:lnTo>
                  <a:pt x="1104047" y="723062"/>
                </a:lnTo>
                <a:cubicBezTo>
                  <a:pt x="1104047" y="761417"/>
                  <a:pt x="1088811" y="798200"/>
                  <a:pt x="1061690" y="825321"/>
                </a:cubicBezTo>
                <a:cubicBezTo>
                  <a:pt x="1034569" y="852442"/>
                  <a:pt x="997786" y="867678"/>
                  <a:pt x="959431" y="867678"/>
                </a:cubicBezTo>
                <a:lnTo>
                  <a:pt x="144616" y="867678"/>
                </a:lnTo>
                <a:cubicBezTo>
                  <a:pt x="106261" y="867678"/>
                  <a:pt x="69478" y="852442"/>
                  <a:pt x="42357" y="825321"/>
                </a:cubicBezTo>
                <a:cubicBezTo>
                  <a:pt x="15236" y="798200"/>
                  <a:pt x="0" y="761417"/>
                  <a:pt x="0" y="723062"/>
                </a:cubicBezTo>
                <a:lnTo>
                  <a:pt x="0" y="144616"/>
                </a:lnTo>
                <a:close/>
              </a:path>
            </a:pathLst>
          </a:custGeom>
          <a:solidFill>
            <a:srgbClr val="FFFFFF">
              <a:lumMod val="65000"/>
            </a:srgbClr>
          </a:solidFill>
          <a:ln w="25400" cap="flat" cmpd="sng" algn="ctr">
            <a:solidFill>
              <a:srgbClr val="FFFFFF">
                <a:hueOff val="0"/>
                <a:satOff val="0"/>
                <a:lumOff val="0"/>
                <a:alphaOff val="0"/>
              </a:srgbClr>
            </a:solidFill>
            <a:prstDash val="solid"/>
          </a:ln>
          <a:effectLst/>
        </p:spPr>
        <p:txBody>
          <a:bodyPr spcFirstLastPara="0" vert="horz" wrap="square" lIns="88077" tIns="88077" rIns="88077" bIns="88077"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0" lang="en-GB" sz="1200" b="0" i="0" u="none" strike="noStrike" kern="1200" cap="none" spc="0" normalizeH="0" baseline="0" noProof="0" dirty="0" smtClean="0">
                <a:ln>
                  <a:noFill/>
                </a:ln>
                <a:solidFill>
                  <a:srgbClr val="FFFFFF"/>
                </a:solidFill>
                <a:effectLst/>
                <a:uLnTx/>
                <a:uFillTx/>
                <a:latin typeface="HelveticaNeueLT Std Lt" pitchFamily="34" charset="0"/>
              </a:rPr>
              <a:t>Better health outcomes</a:t>
            </a:r>
            <a:endParaRPr kumimoji="0" lang="en-GB" sz="1200" b="0" i="0" u="none" strike="noStrike" kern="1200" cap="none" spc="0" normalizeH="0" baseline="0" noProof="0" dirty="0">
              <a:ln>
                <a:noFill/>
              </a:ln>
              <a:solidFill>
                <a:srgbClr val="FFFFFF"/>
              </a:solidFill>
              <a:effectLst/>
              <a:uLnTx/>
              <a:uFillTx/>
              <a:latin typeface="HelveticaNeueLT Std Lt" pitchFamily="34" charset="0"/>
            </a:endParaRPr>
          </a:p>
        </p:txBody>
      </p:sp>
      <p:sp>
        <p:nvSpPr>
          <p:cNvPr id="32" name="Freeform 31"/>
          <p:cNvSpPr/>
          <p:nvPr/>
        </p:nvSpPr>
        <p:spPr>
          <a:xfrm>
            <a:off x="4832979" y="4652121"/>
            <a:ext cx="1334890" cy="867678"/>
          </a:xfrm>
          <a:custGeom>
            <a:avLst/>
            <a:gdLst>
              <a:gd name="connsiteX0" fmla="*/ 0 w 1334890"/>
              <a:gd name="connsiteY0" fmla="*/ 144616 h 867678"/>
              <a:gd name="connsiteX1" fmla="*/ 42357 w 1334890"/>
              <a:gd name="connsiteY1" fmla="*/ 42357 h 867678"/>
              <a:gd name="connsiteX2" fmla="*/ 144616 w 1334890"/>
              <a:gd name="connsiteY2" fmla="*/ 0 h 867678"/>
              <a:gd name="connsiteX3" fmla="*/ 1190274 w 1334890"/>
              <a:gd name="connsiteY3" fmla="*/ 0 h 867678"/>
              <a:gd name="connsiteX4" fmla="*/ 1292533 w 1334890"/>
              <a:gd name="connsiteY4" fmla="*/ 42357 h 867678"/>
              <a:gd name="connsiteX5" fmla="*/ 1334890 w 1334890"/>
              <a:gd name="connsiteY5" fmla="*/ 144616 h 867678"/>
              <a:gd name="connsiteX6" fmla="*/ 1334890 w 1334890"/>
              <a:gd name="connsiteY6" fmla="*/ 723062 h 867678"/>
              <a:gd name="connsiteX7" fmla="*/ 1292533 w 1334890"/>
              <a:gd name="connsiteY7" fmla="*/ 825321 h 867678"/>
              <a:gd name="connsiteX8" fmla="*/ 1190274 w 1334890"/>
              <a:gd name="connsiteY8" fmla="*/ 867678 h 867678"/>
              <a:gd name="connsiteX9" fmla="*/ 144616 w 1334890"/>
              <a:gd name="connsiteY9" fmla="*/ 867678 h 867678"/>
              <a:gd name="connsiteX10" fmla="*/ 42357 w 1334890"/>
              <a:gd name="connsiteY10" fmla="*/ 825321 h 867678"/>
              <a:gd name="connsiteX11" fmla="*/ 0 w 1334890"/>
              <a:gd name="connsiteY11" fmla="*/ 723062 h 867678"/>
              <a:gd name="connsiteX12" fmla="*/ 0 w 1334890"/>
              <a:gd name="connsiteY12" fmla="*/ 144616 h 867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4890" h="867678">
                <a:moveTo>
                  <a:pt x="0" y="144616"/>
                </a:moveTo>
                <a:cubicBezTo>
                  <a:pt x="0" y="106261"/>
                  <a:pt x="15236" y="69478"/>
                  <a:pt x="42357" y="42357"/>
                </a:cubicBezTo>
                <a:cubicBezTo>
                  <a:pt x="69478" y="15236"/>
                  <a:pt x="106261" y="0"/>
                  <a:pt x="144616" y="0"/>
                </a:cubicBezTo>
                <a:lnTo>
                  <a:pt x="1190274" y="0"/>
                </a:lnTo>
                <a:cubicBezTo>
                  <a:pt x="1228629" y="0"/>
                  <a:pt x="1265412" y="15236"/>
                  <a:pt x="1292533" y="42357"/>
                </a:cubicBezTo>
                <a:cubicBezTo>
                  <a:pt x="1319654" y="69478"/>
                  <a:pt x="1334890" y="106261"/>
                  <a:pt x="1334890" y="144616"/>
                </a:cubicBezTo>
                <a:lnTo>
                  <a:pt x="1334890" y="723062"/>
                </a:lnTo>
                <a:cubicBezTo>
                  <a:pt x="1334890" y="761417"/>
                  <a:pt x="1319654" y="798200"/>
                  <a:pt x="1292533" y="825321"/>
                </a:cubicBezTo>
                <a:cubicBezTo>
                  <a:pt x="1265412" y="852442"/>
                  <a:pt x="1228629" y="867678"/>
                  <a:pt x="1190274" y="867678"/>
                </a:cubicBezTo>
                <a:lnTo>
                  <a:pt x="144616" y="867678"/>
                </a:lnTo>
                <a:cubicBezTo>
                  <a:pt x="106261" y="867678"/>
                  <a:pt x="69478" y="852442"/>
                  <a:pt x="42357" y="825321"/>
                </a:cubicBezTo>
                <a:cubicBezTo>
                  <a:pt x="15236" y="798200"/>
                  <a:pt x="0" y="761417"/>
                  <a:pt x="0" y="723062"/>
                </a:cubicBezTo>
                <a:lnTo>
                  <a:pt x="0" y="144616"/>
                </a:lnTo>
                <a:close/>
              </a:path>
            </a:pathLst>
          </a:custGeom>
          <a:solidFill>
            <a:srgbClr val="209ACD"/>
          </a:solidFill>
          <a:ln w="25400" cap="flat" cmpd="sng" algn="ctr">
            <a:solidFill>
              <a:srgbClr val="FFFFFF">
                <a:hueOff val="0"/>
                <a:satOff val="0"/>
                <a:lumOff val="0"/>
                <a:alphaOff val="0"/>
              </a:srgbClr>
            </a:solidFill>
            <a:prstDash val="solid"/>
          </a:ln>
          <a:effectLst/>
        </p:spPr>
        <p:txBody>
          <a:bodyPr spcFirstLastPara="0" vert="horz" wrap="square" lIns="88077" tIns="88077" rIns="88077" bIns="88077"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0" lang="en-GB" sz="1200" b="0" i="0" u="none" strike="noStrike" kern="1200" cap="none" spc="0" normalizeH="0" baseline="0" noProof="0" dirty="0" smtClean="0">
                <a:ln>
                  <a:noFill/>
                </a:ln>
                <a:solidFill>
                  <a:srgbClr val="FFFFFF"/>
                </a:solidFill>
                <a:effectLst/>
                <a:uLnTx/>
                <a:uFillTx/>
                <a:latin typeface="HelveticaNeueLT Std Lt" pitchFamily="34" charset="0"/>
              </a:rPr>
              <a:t>Improved medication adherence</a:t>
            </a:r>
            <a:endParaRPr kumimoji="0" lang="en-GB" sz="1200" b="0" i="0" u="none" strike="noStrike" kern="1200" cap="none" spc="0" normalizeH="0" baseline="0" noProof="0" dirty="0">
              <a:ln>
                <a:noFill/>
              </a:ln>
              <a:solidFill>
                <a:srgbClr val="FFFFFF"/>
              </a:solidFill>
              <a:effectLst/>
              <a:uLnTx/>
              <a:uFillTx/>
              <a:latin typeface="HelveticaNeueLT Std Lt" pitchFamily="34" charset="0"/>
            </a:endParaRPr>
          </a:p>
        </p:txBody>
      </p:sp>
      <p:sp>
        <p:nvSpPr>
          <p:cNvPr id="33" name="Freeform 32"/>
          <p:cNvSpPr/>
          <p:nvPr/>
        </p:nvSpPr>
        <p:spPr>
          <a:xfrm>
            <a:off x="2731076" y="4642418"/>
            <a:ext cx="1334890" cy="867678"/>
          </a:xfrm>
          <a:custGeom>
            <a:avLst/>
            <a:gdLst>
              <a:gd name="connsiteX0" fmla="*/ 0 w 1334890"/>
              <a:gd name="connsiteY0" fmla="*/ 144616 h 867678"/>
              <a:gd name="connsiteX1" fmla="*/ 42357 w 1334890"/>
              <a:gd name="connsiteY1" fmla="*/ 42357 h 867678"/>
              <a:gd name="connsiteX2" fmla="*/ 144616 w 1334890"/>
              <a:gd name="connsiteY2" fmla="*/ 0 h 867678"/>
              <a:gd name="connsiteX3" fmla="*/ 1190274 w 1334890"/>
              <a:gd name="connsiteY3" fmla="*/ 0 h 867678"/>
              <a:gd name="connsiteX4" fmla="*/ 1292533 w 1334890"/>
              <a:gd name="connsiteY4" fmla="*/ 42357 h 867678"/>
              <a:gd name="connsiteX5" fmla="*/ 1334890 w 1334890"/>
              <a:gd name="connsiteY5" fmla="*/ 144616 h 867678"/>
              <a:gd name="connsiteX6" fmla="*/ 1334890 w 1334890"/>
              <a:gd name="connsiteY6" fmla="*/ 723062 h 867678"/>
              <a:gd name="connsiteX7" fmla="*/ 1292533 w 1334890"/>
              <a:gd name="connsiteY7" fmla="*/ 825321 h 867678"/>
              <a:gd name="connsiteX8" fmla="*/ 1190274 w 1334890"/>
              <a:gd name="connsiteY8" fmla="*/ 867678 h 867678"/>
              <a:gd name="connsiteX9" fmla="*/ 144616 w 1334890"/>
              <a:gd name="connsiteY9" fmla="*/ 867678 h 867678"/>
              <a:gd name="connsiteX10" fmla="*/ 42357 w 1334890"/>
              <a:gd name="connsiteY10" fmla="*/ 825321 h 867678"/>
              <a:gd name="connsiteX11" fmla="*/ 0 w 1334890"/>
              <a:gd name="connsiteY11" fmla="*/ 723062 h 867678"/>
              <a:gd name="connsiteX12" fmla="*/ 0 w 1334890"/>
              <a:gd name="connsiteY12" fmla="*/ 144616 h 867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4890" h="867678">
                <a:moveTo>
                  <a:pt x="0" y="144616"/>
                </a:moveTo>
                <a:cubicBezTo>
                  <a:pt x="0" y="106261"/>
                  <a:pt x="15236" y="69478"/>
                  <a:pt x="42357" y="42357"/>
                </a:cubicBezTo>
                <a:cubicBezTo>
                  <a:pt x="69478" y="15236"/>
                  <a:pt x="106261" y="0"/>
                  <a:pt x="144616" y="0"/>
                </a:cubicBezTo>
                <a:lnTo>
                  <a:pt x="1190274" y="0"/>
                </a:lnTo>
                <a:cubicBezTo>
                  <a:pt x="1228629" y="0"/>
                  <a:pt x="1265412" y="15236"/>
                  <a:pt x="1292533" y="42357"/>
                </a:cubicBezTo>
                <a:cubicBezTo>
                  <a:pt x="1319654" y="69478"/>
                  <a:pt x="1334890" y="106261"/>
                  <a:pt x="1334890" y="144616"/>
                </a:cubicBezTo>
                <a:lnTo>
                  <a:pt x="1334890" y="723062"/>
                </a:lnTo>
                <a:cubicBezTo>
                  <a:pt x="1334890" y="761417"/>
                  <a:pt x="1319654" y="798200"/>
                  <a:pt x="1292533" y="825321"/>
                </a:cubicBezTo>
                <a:cubicBezTo>
                  <a:pt x="1265412" y="852442"/>
                  <a:pt x="1228629" y="867678"/>
                  <a:pt x="1190274" y="867678"/>
                </a:cubicBezTo>
                <a:lnTo>
                  <a:pt x="144616" y="867678"/>
                </a:lnTo>
                <a:cubicBezTo>
                  <a:pt x="106261" y="867678"/>
                  <a:pt x="69478" y="852442"/>
                  <a:pt x="42357" y="825321"/>
                </a:cubicBezTo>
                <a:cubicBezTo>
                  <a:pt x="15236" y="798200"/>
                  <a:pt x="0" y="761417"/>
                  <a:pt x="0" y="723062"/>
                </a:cubicBezTo>
                <a:lnTo>
                  <a:pt x="0" y="144616"/>
                </a:lnTo>
                <a:close/>
              </a:path>
            </a:pathLst>
          </a:custGeom>
          <a:solidFill>
            <a:srgbClr val="FFFFFF">
              <a:lumMod val="65000"/>
            </a:srgbClr>
          </a:solidFill>
          <a:ln w="25400" cap="flat" cmpd="sng" algn="ctr">
            <a:solidFill>
              <a:srgbClr val="FFFFFF">
                <a:hueOff val="0"/>
                <a:satOff val="0"/>
                <a:lumOff val="0"/>
                <a:alphaOff val="0"/>
              </a:srgbClr>
            </a:solidFill>
            <a:prstDash val="solid"/>
          </a:ln>
          <a:effectLst/>
        </p:spPr>
        <p:txBody>
          <a:bodyPr spcFirstLastPara="0" vert="horz" wrap="square" lIns="88077" tIns="88077" rIns="88077" bIns="88077"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0" lang="en-GB" sz="1200" b="0" i="0" u="none" strike="noStrike" kern="1200" cap="none" spc="0" normalizeH="0" baseline="0" noProof="0" dirty="0" smtClean="0">
                <a:ln>
                  <a:noFill/>
                </a:ln>
                <a:solidFill>
                  <a:srgbClr val="FFFFFF"/>
                </a:solidFill>
                <a:effectLst/>
                <a:uLnTx/>
                <a:uFillTx/>
                <a:latin typeface="HelveticaNeueLT Std Lt" pitchFamily="34" charset="0"/>
              </a:rPr>
              <a:t>Positive Economic impact</a:t>
            </a:r>
            <a:endParaRPr kumimoji="0" lang="en-GB" sz="1200" b="0" i="0" u="none" strike="noStrike" kern="1200" cap="none" spc="0" normalizeH="0" baseline="0" noProof="0" dirty="0">
              <a:ln>
                <a:noFill/>
              </a:ln>
              <a:solidFill>
                <a:srgbClr val="FFFFFF"/>
              </a:solidFill>
              <a:effectLst/>
              <a:uLnTx/>
              <a:uFillTx/>
              <a:latin typeface="HelveticaNeueLT Std Lt" pitchFamily="34" charset="0"/>
            </a:endParaRPr>
          </a:p>
        </p:txBody>
      </p:sp>
      <p:sp>
        <p:nvSpPr>
          <p:cNvPr id="34" name="Freeform 33"/>
          <p:cNvSpPr/>
          <p:nvPr/>
        </p:nvSpPr>
        <p:spPr>
          <a:xfrm>
            <a:off x="2167334" y="2645846"/>
            <a:ext cx="1161942" cy="867678"/>
          </a:xfrm>
          <a:custGeom>
            <a:avLst/>
            <a:gdLst>
              <a:gd name="connsiteX0" fmla="*/ 0 w 1161942"/>
              <a:gd name="connsiteY0" fmla="*/ 144616 h 867678"/>
              <a:gd name="connsiteX1" fmla="*/ 42357 w 1161942"/>
              <a:gd name="connsiteY1" fmla="*/ 42357 h 867678"/>
              <a:gd name="connsiteX2" fmla="*/ 144616 w 1161942"/>
              <a:gd name="connsiteY2" fmla="*/ 0 h 867678"/>
              <a:gd name="connsiteX3" fmla="*/ 1017326 w 1161942"/>
              <a:gd name="connsiteY3" fmla="*/ 0 h 867678"/>
              <a:gd name="connsiteX4" fmla="*/ 1119585 w 1161942"/>
              <a:gd name="connsiteY4" fmla="*/ 42357 h 867678"/>
              <a:gd name="connsiteX5" fmla="*/ 1161942 w 1161942"/>
              <a:gd name="connsiteY5" fmla="*/ 144616 h 867678"/>
              <a:gd name="connsiteX6" fmla="*/ 1161942 w 1161942"/>
              <a:gd name="connsiteY6" fmla="*/ 723062 h 867678"/>
              <a:gd name="connsiteX7" fmla="*/ 1119585 w 1161942"/>
              <a:gd name="connsiteY7" fmla="*/ 825321 h 867678"/>
              <a:gd name="connsiteX8" fmla="*/ 1017326 w 1161942"/>
              <a:gd name="connsiteY8" fmla="*/ 867678 h 867678"/>
              <a:gd name="connsiteX9" fmla="*/ 144616 w 1161942"/>
              <a:gd name="connsiteY9" fmla="*/ 867678 h 867678"/>
              <a:gd name="connsiteX10" fmla="*/ 42357 w 1161942"/>
              <a:gd name="connsiteY10" fmla="*/ 825321 h 867678"/>
              <a:gd name="connsiteX11" fmla="*/ 0 w 1161942"/>
              <a:gd name="connsiteY11" fmla="*/ 723062 h 867678"/>
              <a:gd name="connsiteX12" fmla="*/ 0 w 1161942"/>
              <a:gd name="connsiteY12" fmla="*/ 144616 h 867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61942" h="867678">
                <a:moveTo>
                  <a:pt x="0" y="144616"/>
                </a:moveTo>
                <a:cubicBezTo>
                  <a:pt x="0" y="106261"/>
                  <a:pt x="15236" y="69478"/>
                  <a:pt x="42357" y="42357"/>
                </a:cubicBezTo>
                <a:cubicBezTo>
                  <a:pt x="69478" y="15236"/>
                  <a:pt x="106261" y="0"/>
                  <a:pt x="144616" y="0"/>
                </a:cubicBezTo>
                <a:lnTo>
                  <a:pt x="1017326" y="0"/>
                </a:lnTo>
                <a:cubicBezTo>
                  <a:pt x="1055681" y="0"/>
                  <a:pt x="1092464" y="15236"/>
                  <a:pt x="1119585" y="42357"/>
                </a:cubicBezTo>
                <a:cubicBezTo>
                  <a:pt x="1146706" y="69478"/>
                  <a:pt x="1161942" y="106261"/>
                  <a:pt x="1161942" y="144616"/>
                </a:cubicBezTo>
                <a:lnTo>
                  <a:pt x="1161942" y="723062"/>
                </a:lnTo>
                <a:cubicBezTo>
                  <a:pt x="1161942" y="761417"/>
                  <a:pt x="1146706" y="798200"/>
                  <a:pt x="1119585" y="825321"/>
                </a:cubicBezTo>
                <a:cubicBezTo>
                  <a:pt x="1092464" y="852442"/>
                  <a:pt x="1055681" y="867678"/>
                  <a:pt x="1017326" y="867678"/>
                </a:cubicBezTo>
                <a:lnTo>
                  <a:pt x="144616" y="867678"/>
                </a:lnTo>
                <a:cubicBezTo>
                  <a:pt x="106261" y="867678"/>
                  <a:pt x="69478" y="852442"/>
                  <a:pt x="42357" y="825321"/>
                </a:cubicBezTo>
                <a:cubicBezTo>
                  <a:pt x="15236" y="798200"/>
                  <a:pt x="0" y="761417"/>
                  <a:pt x="0" y="723062"/>
                </a:cubicBezTo>
                <a:lnTo>
                  <a:pt x="0" y="144616"/>
                </a:lnTo>
                <a:close/>
              </a:path>
            </a:pathLst>
          </a:custGeom>
          <a:solidFill>
            <a:srgbClr val="FFFFFF">
              <a:lumMod val="65000"/>
            </a:srgbClr>
          </a:solidFill>
          <a:ln w="25400" cap="flat" cmpd="sng" algn="ctr">
            <a:solidFill>
              <a:srgbClr val="FFFFFF">
                <a:hueOff val="0"/>
                <a:satOff val="0"/>
                <a:lumOff val="0"/>
                <a:alphaOff val="0"/>
              </a:srgbClr>
            </a:solidFill>
            <a:prstDash val="solid"/>
          </a:ln>
          <a:effectLst/>
        </p:spPr>
        <p:txBody>
          <a:bodyPr spcFirstLastPara="0" vert="horz" wrap="square" lIns="88077" tIns="88077" rIns="88077" bIns="88077"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0" lang="en-GB" sz="1200" b="0" i="0" u="none" strike="noStrike" kern="1200" cap="none" spc="0" normalizeH="0" baseline="0" noProof="0" dirty="0" smtClean="0">
                <a:ln>
                  <a:noFill/>
                </a:ln>
                <a:solidFill>
                  <a:srgbClr val="FFFFFF"/>
                </a:solidFill>
                <a:effectLst/>
                <a:uLnTx/>
                <a:uFillTx/>
                <a:latin typeface="HelveticaNeueLT Std Lt" pitchFamily="34" charset="0"/>
              </a:rPr>
              <a:t>Reduction of health inequalities</a:t>
            </a:r>
            <a:endParaRPr kumimoji="0" lang="en-GB" sz="1200" b="0" i="0" u="none" strike="noStrike" kern="1200" cap="none" spc="0" normalizeH="0" baseline="0" noProof="0" dirty="0">
              <a:ln>
                <a:noFill/>
              </a:ln>
              <a:solidFill>
                <a:srgbClr val="FFFFFF"/>
              </a:solidFill>
              <a:effectLst/>
              <a:uLnTx/>
              <a:uFillTx/>
              <a:latin typeface="HelveticaNeueLT Std Lt" pitchFamily="34" charset="0"/>
            </a:endParaRPr>
          </a:p>
        </p:txBody>
      </p:sp>
      <p:sp>
        <p:nvSpPr>
          <p:cNvPr id="35" name="Oval 34"/>
          <p:cNvSpPr/>
          <p:nvPr/>
        </p:nvSpPr>
        <p:spPr bwMode="auto">
          <a:xfrm>
            <a:off x="3748231" y="2906916"/>
            <a:ext cx="1398238" cy="1331656"/>
          </a:xfrm>
          <a:prstGeom prst="ellipse">
            <a:avLst/>
          </a:prstGeom>
          <a:solidFill>
            <a:srgbClr val="FFC000"/>
          </a:solidFill>
          <a:ln w="22225" cap="flat" cmpd="sng" algn="ctr">
            <a:solidFill>
              <a:srgbClr val="209AC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1" i="0" u="none" strike="noStrike" kern="0" cap="none" spc="0" normalizeH="0" baseline="0" noProof="0" dirty="0" smtClean="0">
                <a:ln>
                  <a:noFill/>
                </a:ln>
                <a:solidFill>
                  <a:srgbClr val="000000">
                    <a:lumMod val="65000"/>
                    <a:lumOff val="35000"/>
                  </a:srgbClr>
                </a:solidFill>
                <a:effectLst/>
                <a:uLnTx/>
                <a:uFillTx/>
                <a:latin typeface="HelveticaNeueLT Std Lt" pitchFamily="34" charset="0"/>
              </a:rPr>
              <a:t>VALUE OF GENERIC MEDICINES</a:t>
            </a:r>
          </a:p>
        </p:txBody>
      </p:sp>
      <p:sp>
        <p:nvSpPr>
          <p:cNvPr id="36" name="Isosceles Triangle 35"/>
          <p:cNvSpPr/>
          <p:nvPr/>
        </p:nvSpPr>
        <p:spPr bwMode="auto">
          <a:xfrm>
            <a:off x="4360791" y="2617900"/>
            <a:ext cx="216024" cy="216024"/>
          </a:xfrm>
          <a:prstGeom prst="triangle">
            <a:avLst/>
          </a:prstGeom>
          <a:solidFill>
            <a:srgbClr val="209ACD"/>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smtClean="0">
              <a:ln>
                <a:noFill/>
              </a:ln>
              <a:solidFill>
                <a:srgbClr val="000099"/>
              </a:solidFill>
              <a:effectLst/>
              <a:uLnTx/>
              <a:uFillTx/>
              <a:latin typeface="HelveticaNeueLT Std Lt" pitchFamily="34" charset="0"/>
            </a:endParaRPr>
          </a:p>
        </p:txBody>
      </p:sp>
      <p:sp>
        <p:nvSpPr>
          <p:cNvPr id="37" name="Isosceles Triangle 36"/>
          <p:cNvSpPr/>
          <p:nvPr/>
        </p:nvSpPr>
        <p:spPr bwMode="auto">
          <a:xfrm flipV="1">
            <a:off x="4369669" y="4318474"/>
            <a:ext cx="216024" cy="216024"/>
          </a:xfrm>
          <a:prstGeom prst="triangle">
            <a:avLst/>
          </a:prstGeom>
          <a:solidFill>
            <a:srgbClr val="209AC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rgbClr val="000099"/>
              </a:solidFill>
              <a:effectLst/>
              <a:latin typeface="HelveticaNeueLT Std Lt" pitchFamily="34" charset="0"/>
            </a:endParaRPr>
          </a:p>
        </p:txBody>
      </p:sp>
      <p:sp>
        <p:nvSpPr>
          <p:cNvPr id="38" name="Isosceles Triangle 37"/>
          <p:cNvSpPr/>
          <p:nvPr/>
        </p:nvSpPr>
        <p:spPr bwMode="auto">
          <a:xfrm rot="5400000">
            <a:off x="5197269" y="3409988"/>
            <a:ext cx="216024" cy="216024"/>
          </a:xfrm>
          <a:prstGeom prst="triangle">
            <a:avLst/>
          </a:prstGeom>
          <a:solidFill>
            <a:srgbClr val="209AC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rgbClr val="000099"/>
              </a:solidFill>
              <a:effectLst/>
              <a:latin typeface="HelveticaNeueLT Std Lt" pitchFamily="34" charset="0"/>
            </a:endParaRPr>
          </a:p>
        </p:txBody>
      </p:sp>
      <p:sp>
        <p:nvSpPr>
          <p:cNvPr id="39" name="Isosceles Triangle 38"/>
          <p:cNvSpPr/>
          <p:nvPr/>
        </p:nvSpPr>
        <p:spPr bwMode="auto">
          <a:xfrm rot="5400000" flipH="1" flipV="1">
            <a:off x="3470061" y="3409988"/>
            <a:ext cx="216024" cy="216024"/>
          </a:xfrm>
          <a:prstGeom prst="triangle">
            <a:avLst/>
          </a:prstGeom>
          <a:solidFill>
            <a:srgbClr val="209ACD"/>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smtClean="0">
              <a:ln>
                <a:noFill/>
              </a:ln>
              <a:solidFill>
                <a:srgbClr val="000099"/>
              </a:solidFill>
              <a:effectLst/>
              <a:uLnTx/>
              <a:uFillTx/>
              <a:latin typeface="HelveticaNeueLT Std Lt" pitchFamily="34" charset="0"/>
            </a:endParaRPr>
          </a:p>
        </p:txBody>
      </p:sp>
    </p:spTree>
    <p:extLst>
      <p:ext uri="{BB962C8B-B14F-4D97-AF65-F5344CB8AC3E}">
        <p14:creationId xmlns:p14="http://schemas.microsoft.com/office/powerpoint/2010/main" val="41813939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dfarmacia.com/ficheros/images/4/4v25n10/grande/4v25n10-13095507fig01.jpg"/>
          <p:cNvPicPr>
            <a:picLocks noChangeAspect="1" noChangeArrowheads="1"/>
          </p:cNvPicPr>
          <p:nvPr/>
        </p:nvPicPr>
        <p:blipFill>
          <a:blip r:embed="rId3" cstate="print"/>
          <a:srcRect l="27161"/>
          <a:stretch>
            <a:fillRect/>
          </a:stretch>
        </p:blipFill>
        <p:spPr bwMode="auto">
          <a:xfrm>
            <a:off x="345777" y="1930834"/>
            <a:ext cx="1613649" cy="3938118"/>
          </a:xfrm>
          <a:prstGeom prst="round2DiagRect">
            <a:avLst/>
          </a:prstGeom>
          <a:noFill/>
        </p:spPr>
      </p:pic>
      <p:sp>
        <p:nvSpPr>
          <p:cNvPr id="5" name="Title 4"/>
          <p:cNvSpPr>
            <a:spLocks noGrp="1"/>
          </p:cNvSpPr>
          <p:nvPr>
            <p:ph type="title"/>
          </p:nvPr>
        </p:nvSpPr>
        <p:spPr/>
        <p:txBody>
          <a:bodyPr/>
          <a:lstStyle/>
          <a:p>
            <a:r>
              <a:rPr lang="en-GB" sz="2400" dirty="0" smtClean="0"/>
              <a:t>Better adherence will improve health outcomes </a:t>
            </a:r>
            <a:br>
              <a:rPr lang="en-GB" sz="2400" dirty="0" smtClean="0"/>
            </a:br>
            <a:r>
              <a:rPr lang="en-GB" sz="2400" dirty="0" smtClean="0"/>
              <a:t>and lead to a positive economic impact </a:t>
            </a:r>
            <a:endParaRPr lang="en-GB" sz="2400" dirty="0"/>
          </a:p>
        </p:txBody>
      </p:sp>
      <p:sp>
        <p:nvSpPr>
          <p:cNvPr id="3" name="Slide Number Placeholder 2"/>
          <p:cNvSpPr>
            <a:spLocks noGrp="1"/>
          </p:cNvSpPr>
          <p:nvPr>
            <p:ph type="sldNum" sz="quarter" idx="12"/>
          </p:nvPr>
        </p:nvSpPr>
        <p:spPr/>
        <p:txBody>
          <a:bodyPr/>
          <a:lstStyle/>
          <a:p>
            <a:fld id="{7BF9E8C0-4D9A-2D40-9A43-CEBB6CC5FD6F}" type="slidenum">
              <a:rPr lang="en-GB" smtClean="0"/>
              <a:pPr/>
              <a:t>16</a:t>
            </a:fld>
            <a:endParaRPr lang="en-GB" dirty="0"/>
          </a:p>
        </p:txBody>
      </p:sp>
      <p:graphicFrame>
        <p:nvGraphicFramePr>
          <p:cNvPr id="7" name="Chart 6"/>
          <p:cNvGraphicFramePr/>
          <p:nvPr>
            <p:extLst>
              <p:ext uri="{D42A27DB-BD31-4B8C-83A1-F6EECF244321}">
                <p14:modId xmlns:p14="http://schemas.microsoft.com/office/powerpoint/2010/main" val="283896525"/>
              </p:ext>
            </p:extLst>
          </p:nvPr>
        </p:nvGraphicFramePr>
        <p:xfrm>
          <a:off x="3034686" y="2571613"/>
          <a:ext cx="5220464" cy="3564395"/>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p:cNvSpPr/>
          <p:nvPr/>
        </p:nvSpPr>
        <p:spPr bwMode="auto">
          <a:xfrm>
            <a:off x="2970938" y="2317092"/>
            <a:ext cx="900112" cy="2730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b"/>
          <a:lstStyle/>
          <a:p>
            <a:pPr algn="ctr">
              <a:lnSpc>
                <a:spcPct val="90000"/>
              </a:lnSpc>
              <a:defRPr/>
            </a:pPr>
            <a:r>
              <a:rPr lang="en-US" sz="1000" b="1" dirty="0">
                <a:solidFill>
                  <a:schemeClr val="bg1"/>
                </a:solidFill>
                <a:latin typeface="HelveticaNeueLT Std Lt" pitchFamily="34" charset="0"/>
                <a:cs typeface="Arial"/>
                <a:sym typeface="Arial"/>
              </a:rPr>
              <a:t>Avoidable cost</a:t>
            </a:r>
            <a:br>
              <a:rPr lang="en-US" sz="1000" b="1" dirty="0">
                <a:solidFill>
                  <a:schemeClr val="bg1"/>
                </a:solidFill>
                <a:latin typeface="HelveticaNeueLT Std Lt" pitchFamily="34" charset="0"/>
                <a:cs typeface="Arial"/>
                <a:sym typeface="Arial"/>
              </a:rPr>
            </a:br>
            <a:r>
              <a:rPr lang="en-US" sz="1000" b="1" dirty="0">
                <a:solidFill>
                  <a:schemeClr val="bg1"/>
                </a:solidFill>
                <a:latin typeface="HelveticaNeueLT Std Lt" pitchFamily="34" charset="0"/>
                <a:cs typeface="Arial"/>
                <a:sym typeface="Arial"/>
              </a:rPr>
              <a:t>for NHS (in %)</a:t>
            </a:r>
          </a:p>
        </p:txBody>
      </p:sp>
      <p:cxnSp>
        <p:nvCxnSpPr>
          <p:cNvPr id="9" name="Straight Connector 8"/>
          <p:cNvCxnSpPr/>
          <p:nvPr/>
        </p:nvCxnSpPr>
        <p:spPr>
          <a:xfrm>
            <a:off x="3996668" y="4976738"/>
            <a:ext cx="420624" cy="0"/>
          </a:xfrm>
          <a:prstGeom prst="line">
            <a:avLst/>
          </a:prstGeom>
          <a:noFill/>
          <a:ln w="6350" cap="flat" cmpd="sng" algn="ctr">
            <a:solidFill>
              <a:srgbClr val="000000"/>
            </a:solidFill>
            <a:prstDash val="dash"/>
          </a:ln>
          <a:effectLst/>
        </p:spPr>
      </p:cxnSp>
      <p:cxnSp>
        <p:nvCxnSpPr>
          <p:cNvPr id="10" name="Straight Connector 9"/>
          <p:cNvCxnSpPr/>
          <p:nvPr/>
        </p:nvCxnSpPr>
        <p:spPr>
          <a:xfrm>
            <a:off x="4768194" y="4807669"/>
            <a:ext cx="420624" cy="0"/>
          </a:xfrm>
          <a:prstGeom prst="line">
            <a:avLst/>
          </a:prstGeom>
          <a:noFill/>
          <a:ln w="6350" cap="flat" cmpd="sng" algn="ctr">
            <a:solidFill>
              <a:srgbClr val="000000"/>
            </a:solidFill>
            <a:prstDash val="dash"/>
          </a:ln>
          <a:effectLst/>
        </p:spPr>
      </p:cxnSp>
      <p:cxnSp>
        <p:nvCxnSpPr>
          <p:cNvPr id="11" name="Straight Connector 10"/>
          <p:cNvCxnSpPr/>
          <p:nvPr/>
        </p:nvCxnSpPr>
        <p:spPr>
          <a:xfrm>
            <a:off x="5539720" y="4381425"/>
            <a:ext cx="420624" cy="0"/>
          </a:xfrm>
          <a:prstGeom prst="line">
            <a:avLst/>
          </a:prstGeom>
          <a:noFill/>
          <a:ln w="6350" cap="flat" cmpd="sng" algn="ctr">
            <a:solidFill>
              <a:srgbClr val="000000"/>
            </a:solidFill>
            <a:prstDash val="dash"/>
          </a:ln>
          <a:effectLst/>
        </p:spPr>
      </p:cxnSp>
      <p:cxnSp>
        <p:nvCxnSpPr>
          <p:cNvPr id="12" name="Straight Connector 11"/>
          <p:cNvCxnSpPr/>
          <p:nvPr/>
        </p:nvCxnSpPr>
        <p:spPr>
          <a:xfrm>
            <a:off x="6301720" y="2947913"/>
            <a:ext cx="420624" cy="0"/>
          </a:xfrm>
          <a:prstGeom prst="line">
            <a:avLst/>
          </a:prstGeom>
          <a:noFill/>
          <a:ln w="6350" cap="flat" cmpd="sng" algn="ctr">
            <a:solidFill>
              <a:srgbClr val="000000"/>
            </a:solidFill>
            <a:prstDash val="dash"/>
          </a:ln>
          <a:effectLst/>
        </p:spPr>
      </p:cxnSp>
      <p:cxnSp>
        <p:nvCxnSpPr>
          <p:cNvPr id="13" name="Straight Connector 12"/>
          <p:cNvCxnSpPr/>
          <p:nvPr/>
        </p:nvCxnSpPr>
        <p:spPr>
          <a:xfrm>
            <a:off x="7056891" y="2902669"/>
            <a:ext cx="468052" cy="0"/>
          </a:xfrm>
          <a:prstGeom prst="line">
            <a:avLst/>
          </a:prstGeom>
          <a:noFill/>
          <a:ln w="6350" cap="flat" cmpd="sng" algn="ctr">
            <a:solidFill>
              <a:srgbClr val="000000"/>
            </a:solidFill>
            <a:prstDash val="dash"/>
          </a:ln>
          <a:effectLst/>
        </p:spPr>
      </p:cxnSp>
      <p:sp>
        <p:nvSpPr>
          <p:cNvPr id="14" name="TextBox 13"/>
          <p:cNvSpPr txBox="1"/>
          <p:nvPr/>
        </p:nvSpPr>
        <p:spPr>
          <a:xfrm>
            <a:off x="3934670" y="1962128"/>
            <a:ext cx="6192688" cy="276999"/>
          </a:xfrm>
          <a:prstGeom prst="rect">
            <a:avLst/>
          </a:prstGeom>
        </p:spPr>
        <p:txBody>
          <a:bodyPr wrap="square" rtlCol="0">
            <a:spAutoFit/>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GB" sz="1200" b="1" i="0" u="none" strike="noStrike" kern="0" cap="none" spc="0" normalizeH="0" baseline="0" dirty="0" smtClean="0">
                <a:ln>
                  <a:noFill/>
                </a:ln>
                <a:solidFill>
                  <a:srgbClr val="595959"/>
                </a:solidFill>
                <a:effectLst/>
                <a:uLnTx/>
                <a:uFillTx/>
                <a:latin typeface="HelveticaNeueLT Std Lt" pitchFamily="34" charset="0"/>
              </a:rPr>
              <a:t>Avoidable cost for the National Healthcare System</a:t>
            </a:r>
          </a:p>
        </p:txBody>
      </p:sp>
      <p:sp>
        <p:nvSpPr>
          <p:cNvPr id="15" name="TextBox 14"/>
          <p:cNvSpPr txBox="1"/>
          <p:nvPr/>
        </p:nvSpPr>
        <p:spPr>
          <a:xfrm>
            <a:off x="513170" y="5958611"/>
            <a:ext cx="7991779" cy="432048"/>
          </a:xfrm>
          <a:prstGeom prst="rect">
            <a:avLst/>
          </a:prstGeom>
          <a:noFill/>
        </p:spPr>
        <p:txBody>
          <a:bodyPr vert="horz" wrap="square" lIns="0" tIns="0" rIns="0" bIns="0" rtlCol="0" anchor="t" anchorCtr="0">
            <a:noAutofit/>
          </a:bodyPr>
          <a:lstStyle/>
          <a:p>
            <a:pPr algn="r">
              <a:lnSpc>
                <a:spcPct val="90000"/>
              </a:lnSpc>
              <a:spcBef>
                <a:spcPct val="0"/>
              </a:spcBef>
            </a:pPr>
            <a:r>
              <a:rPr lang="en-GB" sz="1000" b="0" dirty="0" smtClean="0">
                <a:solidFill>
                  <a:srgbClr val="7F7F7F"/>
                </a:solidFill>
                <a:latin typeface="HelveticaNeueLT Std Lt" pitchFamily="34" charset="0"/>
              </a:rPr>
              <a:t>Source: New England Healthcare Institute: A system-wide approach to improving patient medication adherence for chronic disease (2009</a:t>
            </a:r>
            <a:r>
              <a:rPr lang="en-GB" sz="800" b="0" dirty="0" smtClean="0">
                <a:solidFill>
                  <a:srgbClr val="7F7F7F"/>
                </a:solidFill>
                <a:latin typeface="HelveticaNeueLT Std Lt" pitchFamily="34" charset="0"/>
              </a:rPr>
              <a:t>)</a:t>
            </a:r>
            <a:br>
              <a:rPr lang="en-GB" sz="800" b="0" dirty="0" smtClean="0">
                <a:solidFill>
                  <a:srgbClr val="7F7F7F"/>
                </a:solidFill>
                <a:latin typeface="HelveticaNeueLT Std Lt" pitchFamily="34" charset="0"/>
              </a:rPr>
            </a:br>
            <a:r>
              <a:rPr lang="en-GB" sz="800" b="0" dirty="0" smtClean="0">
                <a:solidFill>
                  <a:srgbClr val="7F7F7F"/>
                </a:solidFill>
                <a:latin typeface="HelveticaNeueLT Std Lt" pitchFamily="34" charset="0"/>
              </a:rPr>
              <a:t>Note: €125bn/year is an A.T. Kearney estimate based on US avoidable cost data</a:t>
            </a:r>
            <a:endParaRPr lang="en-GB" sz="800" b="0" dirty="0">
              <a:solidFill>
                <a:srgbClr val="7F7F7F"/>
              </a:solidFill>
              <a:latin typeface="HelveticaNeueLT Std Lt" pitchFamily="34" charset="0"/>
            </a:endParaRPr>
          </a:p>
        </p:txBody>
      </p:sp>
      <p:sp>
        <p:nvSpPr>
          <p:cNvPr id="2" name="Round Diagonal Corner Rectangle 1"/>
          <p:cNvSpPr/>
          <p:nvPr/>
        </p:nvSpPr>
        <p:spPr>
          <a:xfrm>
            <a:off x="317241" y="1209950"/>
            <a:ext cx="8518849" cy="570972"/>
          </a:xfrm>
          <a:prstGeom prst="round2DiagRect">
            <a:avLst/>
          </a:prstGeom>
          <a:solidFill>
            <a:srgbClr val="209ACD"/>
          </a:solidFill>
        </p:spPr>
        <p:txBody>
          <a:bodyPr wrap="square" lIns="126000" tIns="126000" rIns="126000" bIns="126000">
            <a:spAutoFit/>
          </a:bodyPr>
          <a:lstStyle/>
          <a:p>
            <a:pPr algn="ctr"/>
            <a:r>
              <a:rPr lang="en-GB" sz="1700" b="0" dirty="0">
                <a:solidFill>
                  <a:schemeClr val="bg1"/>
                </a:solidFill>
                <a:latin typeface="HelveticaNeueLT Std Lt" pitchFamily="34" charset="0"/>
              </a:rPr>
              <a:t>Lack of </a:t>
            </a:r>
            <a:r>
              <a:rPr lang="en-GB" sz="1700" dirty="0">
                <a:solidFill>
                  <a:schemeClr val="bg1"/>
                </a:solidFill>
                <a:latin typeface="HelveticaNeueLT Std Lt" pitchFamily="34" charset="0"/>
              </a:rPr>
              <a:t>adherence</a:t>
            </a:r>
            <a:r>
              <a:rPr lang="en-GB" sz="1700" b="0" dirty="0">
                <a:solidFill>
                  <a:schemeClr val="bg1"/>
                </a:solidFill>
                <a:latin typeface="HelveticaNeueLT Std Lt" pitchFamily="34" charset="0"/>
              </a:rPr>
              <a:t> is estimated to cost </a:t>
            </a:r>
            <a:r>
              <a:rPr lang="en-GB" sz="1700" b="0" dirty="0" smtClean="0">
                <a:solidFill>
                  <a:schemeClr val="bg1"/>
                </a:solidFill>
                <a:latin typeface="HelveticaNeueLT Std Lt" pitchFamily="34" charset="0"/>
              </a:rPr>
              <a:t>the European governments €</a:t>
            </a:r>
            <a:r>
              <a:rPr lang="en-GB" sz="1700" b="0" dirty="0">
                <a:solidFill>
                  <a:schemeClr val="bg1"/>
                </a:solidFill>
                <a:latin typeface="HelveticaNeueLT Std Lt" pitchFamily="34" charset="0"/>
              </a:rPr>
              <a:t>125 billion / year</a:t>
            </a:r>
          </a:p>
        </p:txBody>
      </p:sp>
      <p:sp>
        <p:nvSpPr>
          <p:cNvPr id="16" name="Rectangle 15"/>
          <p:cNvSpPr/>
          <p:nvPr/>
        </p:nvSpPr>
        <p:spPr bwMode="auto">
          <a:xfrm>
            <a:off x="4006678" y="2313464"/>
            <a:ext cx="288032" cy="144016"/>
          </a:xfrm>
          <a:prstGeom prst="rect">
            <a:avLst/>
          </a:prstGeom>
          <a:solidFill>
            <a:srgbClr val="DCB8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rgbClr val="000099"/>
              </a:solidFill>
              <a:effectLst/>
              <a:latin typeface="HelveticaNeueLT Std Lt" pitchFamily="34" charset="0"/>
            </a:endParaRPr>
          </a:p>
        </p:txBody>
      </p:sp>
      <p:sp>
        <p:nvSpPr>
          <p:cNvPr id="17" name="TextBox 16"/>
          <p:cNvSpPr txBox="1"/>
          <p:nvPr/>
        </p:nvSpPr>
        <p:spPr>
          <a:xfrm>
            <a:off x="4295208" y="2259038"/>
            <a:ext cx="2993127" cy="397032"/>
          </a:xfrm>
          <a:prstGeom prst="rect">
            <a:avLst/>
          </a:prstGeom>
        </p:spPr>
        <p:txBody>
          <a:bodyPr wrap="none" rtlCol="0">
            <a:spAutoFit/>
          </a:bodyPr>
          <a:lstStyle/>
          <a:p>
            <a:pPr>
              <a:spcBef>
                <a:spcPct val="20000"/>
              </a:spcBef>
            </a:pPr>
            <a:r>
              <a:rPr lang="en-US" sz="900" b="0" kern="0" dirty="0" smtClean="0">
                <a:solidFill>
                  <a:schemeClr val="bg2">
                    <a:lumMod val="50000"/>
                  </a:schemeClr>
                </a:solidFill>
                <a:latin typeface="HelveticaNeueLT Std Lt" pitchFamily="34" charset="0"/>
              </a:rPr>
              <a:t>Additional cost of poor adherence compared to the total </a:t>
            </a:r>
          </a:p>
          <a:p>
            <a:pPr>
              <a:spcBef>
                <a:spcPct val="20000"/>
              </a:spcBef>
            </a:pPr>
            <a:r>
              <a:rPr lang="en-US" sz="900" b="0" kern="0" dirty="0" smtClean="0">
                <a:solidFill>
                  <a:schemeClr val="bg2">
                    <a:lumMod val="50000"/>
                  </a:schemeClr>
                </a:solidFill>
                <a:latin typeface="HelveticaNeueLT Std Lt" pitchFamily="34" charset="0"/>
              </a:rPr>
              <a:t>healthcare expenditure</a:t>
            </a:r>
            <a:endParaRPr kumimoji="0" lang="en-US" sz="900" b="0" i="0" u="none" strike="noStrike" kern="0" cap="none" spc="0" normalizeH="0" baseline="0" noProof="0" dirty="0" smtClean="0">
              <a:ln>
                <a:noFill/>
              </a:ln>
              <a:solidFill>
                <a:schemeClr val="bg2">
                  <a:lumMod val="50000"/>
                </a:schemeClr>
              </a:solidFill>
              <a:effectLst/>
              <a:uLnTx/>
              <a:uFillTx/>
              <a:latin typeface="HelveticaNeueLT Std Lt" pitchFamily="34" charset="0"/>
            </a:endParaRPr>
          </a:p>
        </p:txBody>
      </p:sp>
    </p:spTree>
    <p:extLst>
      <p:ext uri="{BB962C8B-B14F-4D97-AF65-F5344CB8AC3E}">
        <p14:creationId xmlns:p14="http://schemas.microsoft.com/office/powerpoint/2010/main" val="21852900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Better adherence will improve health outcomes </a:t>
            </a:r>
            <a:br>
              <a:rPr lang="en-GB" sz="2400" dirty="0"/>
            </a:br>
            <a:r>
              <a:rPr lang="en-GB" sz="2400" dirty="0"/>
              <a:t>and lead to a positive economic impact </a:t>
            </a:r>
          </a:p>
        </p:txBody>
      </p:sp>
      <p:sp>
        <p:nvSpPr>
          <p:cNvPr id="3" name="Slide Number Placeholder 2"/>
          <p:cNvSpPr>
            <a:spLocks noGrp="1"/>
          </p:cNvSpPr>
          <p:nvPr>
            <p:ph type="sldNum" sz="quarter" idx="12"/>
          </p:nvPr>
        </p:nvSpPr>
        <p:spPr/>
        <p:txBody>
          <a:bodyPr/>
          <a:lstStyle/>
          <a:p>
            <a:fld id="{7BF9E8C0-4D9A-2D40-9A43-CEBB6CC5FD6F}" type="slidenum">
              <a:rPr lang="en-GB" smtClean="0"/>
              <a:pPr/>
              <a:t>17</a:t>
            </a:fld>
            <a:endParaRPr lang="en-GB" dirty="0"/>
          </a:p>
        </p:txBody>
      </p:sp>
      <p:sp>
        <p:nvSpPr>
          <p:cNvPr id="6" name="TextBox 5"/>
          <p:cNvSpPr txBox="1"/>
          <p:nvPr/>
        </p:nvSpPr>
        <p:spPr>
          <a:xfrm>
            <a:off x="611560" y="6237312"/>
            <a:ext cx="184731" cy="276999"/>
          </a:xfrm>
          <a:prstGeom prst="rect">
            <a:avLst/>
          </a:prstGeom>
        </p:spPr>
        <p:txBody>
          <a:bodyPr wrap="none" rtlCol="0">
            <a:spAutoFit/>
          </a:bodyPr>
          <a:lstStyle/>
          <a:p>
            <a:pPr marL="0" marR="0" indent="0" algn="r" defTabSz="914400" rtl="0" eaLnBrk="1" fontAlgn="base" latinLnBrk="0" hangingPunct="1">
              <a:lnSpc>
                <a:spcPct val="100000"/>
              </a:lnSpc>
              <a:spcBef>
                <a:spcPct val="20000"/>
              </a:spcBef>
              <a:spcAft>
                <a:spcPct val="0"/>
              </a:spcAft>
              <a:buClrTx/>
              <a:buSzTx/>
              <a:buFontTx/>
              <a:buNone/>
              <a:tabLst/>
            </a:pPr>
            <a:endParaRPr kumimoji="0" lang="en-GB" sz="1200" b="0" i="0" u="none" strike="noStrike" kern="0" cap="none" spc="0" normalizeH="0" baseline="0" noProof="0" dirty="0" smtClean="0">
              <a:ln>
                <a:noFill/>
              </a:ln>
              <a:solidFill>
                <a:schemeClr val="accent4">
                  <a:lumMod val="50000"/>
                  <a:lumOff val="50000"/>
                </a:schemeClr>
              </a:solidFill>
              <a:effectLst/>
              <a:uLnTx/>
              <a:uFillTx/>
              <a:latin typeface="HelveticaNeueLT Std Lt" pitchFamily="34" charset="0"/>
            </a:endParaRPr>
          </a:p>
        </p:txBody>
      </p:sp>
      <p:sp>
        <p:nvSpPr>
          <p:cNvPr id="7" name="TextBox 6"/>
          <p:cNvSpPr txBox="1"/>
          <p:nvPr/>
        </p:nvSpPr>
        <p:spPr>
          <a:xfrm>
            <a:off x="-565602" y="5712138"/>
            <a:ext cx="9119778" cy="535531"/>
          </a:xfrm>
          <a:prstGeom prst="rect">
            <a:avLst/>
          </a:prstGeom>
        </p:spPr>
        <p:txBody>
          <a:bodyPr wrap="square" rtlCol="0">
            <a:spAutoFit/>
          </a:bodyPr>
          <a:lstStyle/>
          <a:p>
            <a:pPr marL="0" marR="0" indent="0" algn="r" defTabSz="914400" rtl="0" eaLnBrk="1" fontAlgn="base" latinLnBrk="0" hangingPunct="1">
              <a:lnSpc>
                <a:spcPct val="100000"/>
              </a:lnSpc>
              <a:spcBef>
                <a:spcPct val="20000"/>
              </a:spcBef>
              <a:spcAft>
                <a:spcPct val="0"/>
              </a:spcAft>
              <a:buClrTx/>
              <a:buSzTx/>
              <a:buFontTx/>
              <a:buNone/>
              <a:tabLst/>
            </a:pPr>
            <a:r>
              <a:rPr lang="en-GB" sz="900" kern="0" dirty="0" smtClean="0">
                <a:solidFill>
                  <a:schemeClr val="tx1">
                    <a:lumMod val="60000"/>
                    <a:lumOff val="40000"/>
                  </a:schemeClr>
                </a:solidFill>
                <a:latin typeface="HelveticaNeueLT Std Lt" pitchFamily="34" charset="0"/>
              </a:rPr>
              <a:t>*Co-payment exists across Europe, including but not restricted to the following countries: Belgium, Bulgaria, </a:t>
            </a:r>
            <a:r>
              <a:rPr lang="en-GB" sz="900" kern="0" dirty="0">
                <a:solidFill>
                  <a:schemeClr val="tx1">
                    <a:lumMod val="60000"/>
                    <a:lumOff val="40000"/>
                  </a:schemeClr>
                </a:solidFill>
                <a:latin typeface="HelveticaNeueLT Std Lt" pitchFamily="34" charset="0"/>
              </a:rPr>
              <a:t> </a:t>
            </a:r>
            <a:r>
              <a:rPr lang="en-GB" sz="900" kern="0" dirty="0" smtClean="0">
                <a:solidFill>
                  <a:schemeClr val="tx1">
                    <a:lumMod val="60000"/>
                    <a:lumOff val="40000"/>
                  </a:schemeClr>
                </a:solidFill>
                <a:latin typeface="HelveticaNeueLT Std Lt" pitchFamily="34" charset="0"/>
              </a:rPr>
              <a:t>Finland, Hungary, Ireland, Italy (regional),  Portugal, Romania, Switzerland. (Source: EGA market review 2015)</a:t>
            </a:r>
          </a:p>
          <a:p>
            <a:pPr algn="r" fontAlgn="base">
              <a:spcBef>
                <a:spcPct val="20000"/>
              </a:spcBef>
              <a:spcAft>
                <a:spcPct val="0"/>
              </a:spcAft>
            </a:pPr>
            <a:r>
              <a:rPr lang="en-US" sz="900" kern="0" dirty="0" smtClean="0">
                <a:solidFill>
                  <a:schemeClr val="tx1">
                    <a:lumMod val="60000"/>
                    <a:lumOff val="40000"/>
                  </a:schemeClr>
                </a:solidFill>
                <a:latin typeface="HelveticaNeueLT Std Lt" pitchFamily="34" charset="0"/>
              </a:rPr>
              <a:t>**Source: IGES Study, Value of Generic Medicines, 2015</a:t>
            </a:r>
            <a:endParaRPr kumimoji="0" lang="en-GB" sz="900" i="0" u="none" strike="noStrike" kern="0" cap="none" spc="0" normalizeH="0" baseline="0" noProof="0" dirty="0" smtClean="0">
              <a:ln>
                <a:noFill/>
              </a:ln>
              <a:solidFill>
                <a:schemeClr val="tx1">
                  <a:lumMod val="60000"/>
                  <a:lumOff val="40000"/>
                </a:schemeClr>
              </a:solidFill>
              <a:effectLst/>
              <a:uLnTx/>
              <a:uFillTx/>
              <a:latin typeface="HelveticaNeueLT Std Lt" pitchFamily="34" charset="0"/>
            </a:endParaRPr>
          </a:p>
        </p:txBody>
      </p:sp>
      <p:sp>
        <p:nvSpPr>
          <p:cNvPr id="16" name="Round Diagonal Corner Rectangle 15"/>
          <p:cNvSpPr/>
          <p:nvPr/>
        </p:nvSpPr>
        <p:spPr>
          <a:xfrm>
            <a:off x="335902" y="1209950"/>
            <a:ext cx="8434874" cy="587998"/>
          </a:xfrm>
          <a:prstGeom prst="round2DiagRect">
            <a:avLst/>
          </a:prstGeom>
          <a:solidFill>
            <a:srgbClr val="209ACD"/>
          </a:solidFill>
        </p:spPr>
        <p:txBody>
          <a:bodyPr wrap="square" lIns="126000" tIns="126000" rIns="126000" bIns="126000">
            <a:spAutoFit/>
          </a:bodyPr>
          <a:lstStyle/>
          <a:p>
            <a:pPr algn="ctr"/>
            <a:r>
              <a:rPr lang="en-GB" sz="1800" b="0" dirty="0" smtClean="0">
                <a:solidFill>
                  <a:schemeClr val="bg1"/>
                </a:solidFill>
                <a:latin typeface="HelveticaNeueLT Std Lt" pitchFamily="34" charset="0"/>
              </a:rPr>
              <a:t>Appropriate </a:t>
            </a:r>
            <a:r>
              <a:rPr lang="en-GB" sz="1800" dirty="0" smtClean="0">
                <a:solidFill>
                  <a:schemeClr val="bg1"/>
                </a:solidFill>
                <a:latin typeface="HelveticaNeueLT Std Lt" pitchFamily="34" charset="0"/>
              </a:rPr>
              <a:t>generic medicine policies </a:t>
            </a:r>
            <a:r>
              <a:rPr lang="en-GB" sz="1800" b="0" dirty="0" smtClean="0">
                <a:solidFill>
                  <a:schemeClr val="bg1"/>
                </a:solidFill>
                <a:latin typeface="HelveticaNeueLT Std Lt" pitchFamily="34" charset="0"/>
              </a:rPr>
              <a:t>can </a:t>
            </a:r>
            <a:r>
              <a:rPr lang="en-GB" sz="1800" dirty="0" smtClean="0">
                <a:solidFill>
                  <a:schemeClr val="bg1"/>
                </a:solidFill>
                <a:latin typeface="HelveticaNeueLT Std Lt" pitchFamily="34" charset="0"/>
              </a:rPr>
              <a:t>improve adherence</a:t>
            </a:r>
            <a:endParaRPr lang="en-GB" sz="1800" dirty="0">
              <a:solidFill>
                <a:schemeClr val="bg1"/>
              </a:solidFill>
              <a:latin typeface="HelveticaNeueLT Std Lt" pitchFamily="34" charset="0"/>
            </a:endParaRPr>
          </a:p>
        </p:txBody>
      </p:sp>
      <p:sp>
        <p:nvSpPr>
          <p:cNvPr id="8" name="Rounded Rectangle 7"/>
          <p:cNvSpPr/>
          <p:nvPr/>
        </p:nvSpPr>
        <p:spPr bwMode="auto">
          <a:xfrm>
            <a:off x="186610" y="2405430"/>
            <a:ext cx="4311561" cy="1368000"/>
          </a:xfrm>
          <a:prstGeom prst="roundRect">
            <a:avLst/>
          </a:prstGeom>
          <a:noFill/>
          <a:ln w="28575" cap="flat" cmpd="sng" algn="ctr">
            <a:solidFill>
              <a:srgbClr val="00B9CC"/>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800100" eaLnBrk="1" latinLnBrk="0" hangingPunct="1">
              <a:lnSpc>
                <a:spcPct val="90000"/>
              </a:lnSpc>
              <a:spcAft>
                <a:spcPct val="35000"/>
              </a:spcAft>
              <a:buClrTx/>
              <a:buSzTx/>
              <a:buFontTx/>
              <a:buNone/>
              <a:tabLst/>
            </a:pPr>
            <a:r>
              <a:rPr lang="en-GB" sz="1600" dirty="0" smtClean="0">
                <a:solidFill>
                  <a:srgbClr val="002060"/>
                </a:solidFill>
                <a:latin typeface="HelveticaNeueLT Std Lt" pitchFamily="34" charset="0"/>
              </a:rPr>
              <a:t>Generic medicines positively influence adherence in systems with lower co-payment for generic medicines</a:t>
            </a:r>
            <a:endParaRPr lang="en-GB" sz="1600" dirty="0">
              <a:solidFill>
                <a:srgbClr val="002060"/>
              </a:solidFill>
              <a:latin typeface="HelveticaNeueLT Std Lt" pitchFamily="34" charset="0"/>
            </a:endParaRPr>
          </a:p>
        </p:txBody>
      </p:sp>
      <p:sp>
        <p:nvSpPr>
          <p:cNvPr id="24" name="Rounded Rectangle 23"/>
          <p:cNvSpPr/>
          <p:nvPr/>
        </p:nvSpPr>
        <p:spPr bwMode="auto">
          <a:xfrm>
            <a:off x="4623392" y="2405756"/>
            <a:ext cx="4333997" cy="1368000"/>
          </a:xfrm>
          <a:prstGeom prst="roundRect">
            <a:avLst/>
          </a:prstGeom>
          <a:noFill/>
          <a:ln w="38100" cap="flat" cmpd="sng" algn="ctr">
            <a:solidFill>
              <a:srgbClr val="FFD96B"/>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800100" eaLnBrk="1" latinLnBrk="0" hangingPunct="1">
              <a:lnSpc>
                <a:spcPct val="90000"/>
              </a:lnSpc>
              <a:spcAft>
                <a:spcPct val="35000"/>
              </a:spcAft>
              <a:buClrTx/>
              <a:buSzTx/>
              <a:buFontTx/>
              <a:buNone/>
              <a:tabLst/>
            </a:pPr>
            <a:r>
              <a:rPr lang="en-GB" sz="1600" dirty="0" smtClean="0">
                <a:solidFill>
                  <a:srgbClr val="002060"/>
                </a:solidFill>
                <a:latin typeface="HelveticaNeueLT Std Lt" pitchFamily="34" charset="0"/>
              </a:rPr>
              <a:t>The pharmacist’s role in ensuring patient understanding and comfort with medication through accurate information and dialogue is crucial to maximize adherence when substituting </a:t>
            </a:r>
            <a:endParaRPr lang="en-GB" sz="1600" dirty="0">
              <a:solidFill>
                <a:srgbClr val="002060"/>
              </a:solidFill>
              <a:latin typeface="HelveticaNeueLT Std Lt" pitchFamily="34" charset="0"/>
            </a:endParaRPr>
          </a:p>
        </p:txBody>
      </p:sp>
      <p:sp>
        <p:nvSpPr>
          <p:cNvPr id="25" name="Rounded Rectangle 24"/>
          <p:cNvSpPr/>
          <p:nvPr/>
        </p:nvSpPr>
        <p:spPr bwMode="auto">
          <a:xfrm>
            <a:off x="4623392" y="3933056"/>
            <a:ext cx="4333997" cy="1080121"/>
          </a:xfrm>
          <a:prstGeom prst="roundRect">
            <a:avLst/>
          </a:prstGeom>
          <a:solidFill>
            <a:srgbClr val="FFD96B">
              <a:alpha val="30196"/>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800100" eaLnBrk="1" latinLnBrk="0" hangingPunct="1">
              <a:lnSpc>
                <a:spcPct val="90000"/>
              </a:lnSpc>
              <a:spcAft>
                <a:spcPct val="35000"/>
              </a:spcAft>
              <a:buClrTx/>
              <a:buSzTx/>
              <a:buFontTx/>
              <a:buNone/>
              <a:tabLst/>
            </a:pPr>
            <a:r>
              <a:rPr lang="en-GB" sz="1400" u="sng" dirty="0" smtClean="0">
                <a:solidFill>
                  <a:srgbClr val="002060"/>
                </a:solidFill>
                <a:latin typeface="HelveticaNeueLT Std Lt" pitchFamily="34" charset="0"/>
              </a:rPr>
              <a:t>Impact of substitution</a:t>
            </a:r>
          </a:p>
          <a:p>
            <a:pPr marL="0" marR="0" indent="0" algn="ctr" defTabSz="800100" eaLnBrk="1" latinLnBrk="0" hangingPunct="1">
              <a:lnSpc>
                <a:spcPct val="90000"/>
              </a:lnSpc>
              <a:spcAft>
                <a:spcPct val="35000"/>
              </a:spcAft>
              <a:buClrTx/>
              <a:buSzTx/>
              <a:buFontTx/>
              <a:buNone/>
              <a:tabLst/>
            </a:pPr>
            <a:r>
              <a:rPr lang="en-GB" sz="1200" dirty="0" smtClean="0">
                <a:solidFill>
                  <a:srgbClr val="002060"/>
                </a:solidFill>
                <a:latin typeface="HelveticaNeueLT Std Lt" pitchFamily="34" charset="0"/>
              </a:rPr>
              <a:t>Adherence of Dutch patients, which have one designated pharmacy, was not influenced by substituting generic hypertensive medicines for a branded medicine**</a:t>
            </a:r>
            <a:endParaRPr lang="en-GB" sz="1200" dirty="0">
              <a:solidFill>
                <a:srgbClr val="002060"/>
              </a:solidFill>
              <a:latin typeface="HelveticaNeueLT Std Lt" pitchFamily="34" charset="0"/>
            </a:endParaRPr>
          </a:p>
        </p:txBody>
      </p:sp>
      <p:sp>
        <p:nvSpPr>
          <p:cNvPr id="26" name="Rounded Rectangle 25"/>
          <p:cNvSpPr/>
          <p:nvPr/>
        </p:nvSpPr>
        <p:spPr bwMode="auto">
          <a:xfrm>
            <a:off x="186610" y="3933056"/>
            <a:ext cx="4311561" cy="1080121"/>
          </a:xfrm>
          <a:prstGeom prst="roundRect">
            <a:avLst/>
          </a:prstGeom>
          <a:solidFill>
            <a:srgbClr val="00B9CC">
              <a:alpha val="30196"/>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800100" eaLnBrk="1" latinLnBrk="0" hangingPunct="1">
              <a:lnSpc>
                <a:spcPct val="90000"/>
              </a:lnSpc>
              <a:spcAft>
                <a:spcPct val="35000"/>
              </a:spcAft>
              <a:buClrTx/>
              <a:buSzTx/>
              <a:buFontTx/>
              <a:buNone/>
              <a:tabLst/>
            </a:pPr>
            <a:r>
              <a:rPr lang="en-GB" sz="1400" u="sng" dirty="0" smtClean="0">
                <a:solidFill>
                  <a:srgbClr val="002060"/>
                </a:solidFill>
                <a:latin typeface="HelveticaNeueLT Std Lt" pitchFamily="34" charset="0"/>
              </a:rPr>
              <a:t>Adherence is linked to patient co-payment*</a:t>
            </a:r>
          </a:p>
          <a:p>
            <a:pPr marL="0" marR="0" indent="0" algn="ctr" defTabSz="800100" eaLnBrk="1" latinLnBrk="0" hangingPunct="1">
              <a:lnSpc>
                <a:spcPct val="90000"/>
              </a:lnSpc>
              <a:spcAft>
                <a:spcPct val="35000"/>
              </a:spcAft>
              <a:buClrTx/>
              <a:buSzTx/>
              <a:buFontTx/>
              <a:buNone/>
              <a:tabLst/>
            </a:pPr>
            <a:r>
              <a:rPr lang="en-GB" sz="1200" dirty="0" smtClean="0">
                <a:solidFill>
                  <a:srgbClr val="002060"/>
                </a:solidFill>
                <a:latin typeface="HelveticaNeueLT Std Lt" pitchFamily="34" charset="0"/>
              </a:rPr>
              <a:t>Italian patients receiving generic amlodipine, with lower patient co-payment, were more adherent compared to branded amlodipine**</a:t>
            </a:r>
            <a:endParaRPr lang="en-GB" sz="1200" dirty="0">
              <a:solidFill>
                <a:srgbClr val="002060"/>
              </a:solidFill>
              <a:latin typeface="HelveticaNeueLT Std Lt" pitchFamily="34" charset="0"/>
            </a:endParaRPr>
          </a:p>
        </p:txBody>
      </p:sp>
    </p:spTree>
    <p:extLst>
      <p:ext uri="{BB962C8B-B14F-4D97-AF65-F5344CB8AC3E}">
        <p14:creationId xmlns:p14="http://schemas.microsoft.com/office/powerpoint/2010/main" val="18723441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Generic medicines are key to EU </a:t>
            </a:r>
            <a:br>
              <a:rPr lang="en-GB" sz="2400" dirty="0" smtClean="0"/>
            </a:br>
            <a:r>
              <a:rPr lang="en-GB" sz="2400" dirty="0" smtClean="0"/>
              <a:t>healthcare sustainability</a:t>
            </a:r>
            <a:endParaRPr lang="en-GB" sz="2400" dirty="0"/>
          </a:p>
        </p:txBody>
      </p:sp>
      <p:sp>
        <p:nvSpPr>
          <p:cNvPr id="3" name="Slide Number Placeholder 2"/>
          <p:cNvSpPr>
            <a:spLocks noGrp="1"/>
          </p:cNvSpPr>
          <p:nvPr>
            <p:ph type="sldNum" sz="quarter" idx="12"/>
          </p:nvPr>
        </p:nvSpPr>
        <p:spPr/>
        <p:txBody>
          <a:bodyPr/>
          <a:lstStyle/>
          <a:p>
            <a:fld id="{7BF9E8C0-4D9A-2D40-9A43-CEBB6CC5FD6F}" type="slidenum">
              <a:rPr lang="en-GB" smtClean="0"/>
              <a:pPr/>
              <a:t>18</a:t>
            </a:fld>
            <a:endParaRPr lang="en-GB" dirty="0"/>
          </a:p>
        </p:txBody>
      </p:sp>
      <p:sp>
        <p:nvSpPr>
          <p:cNvPr id="29" name="Oval 28"/>
          <p:cNvSpPr/>
          <p:nvPr/>
        </p:nvSpPr>
        <p:spPr bwMode="auto">
          <a:xfrm>
            <a:off x="2810846" y="1851165"/>
            <a:ext cx="3168352" cy="3312368"/>
          </a:xfrm>
          <a:prstGeom prst="ellipse">
            <a:avLst/>
          </a:prstGeom>
          <a:noFill/>
          <a:ln w="25400" cap="flat" cmpd="sng" algn="ctr">
            <a:solidFill>
              <a:srgbClr val="209AC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rgbClr val="000099"/>
              </a:solidFill>
              <a:effectLst/>
              <a:latin typeface="HelveticaNeueLT Std Lt" pitchFamily="34" charset="0"/>
            </a:endParaRPr>
          </a:p>
        </p:txBody>
      </p:sp>
      <p:sp>
        <p:nvSpPr>
          <p:cNvPr id="30" name="Freeform 29"/>
          <p:cNvSpPr/>
          <p:nvPr/>
        </p:nvSpPr>
        <p:spPr>
          <a:xfrm>
            <a:off x="3742050" y="1571777"/>
            <a:ext cx="1334890" cy="867678"/>
          </a:xfrm>
          <a:custGeom>
            <a:avLst/>
            <a:gdLst>
              <a:gd name="connsiteX0" fmla="*/ 0 w 1334890"/>
              <a:gd name="connsiteY0" fmla="*/ 144616 h 867678"/>
              <a:gd name="connsiteX1" fmla="*/ 42357 w 1334890"/>
              <a:gd name="connsiteY1" fmla="*/ 42357 h 867678"/>
              <a:gd name="connsiteX2" fmla="*/ 144616 w 1334890"/>
              <a:gd name="connsiteY2" fmla="*/ 0 h 867678"/>
              <a:gd name="connsiteX3" fmla="*/ 1190274 w 1334890"/>
              <a:gd name="connsiteY3" fmla="*/ 0 h 867678"/>
              <a:gd name="connsiteX4" fmla="*/ 1292533 w 1334890"/>
              <a:gd name="connsiteY4" fmla="*/ 42357 h 867678"/>
              <a:gd name="connsiteX5" fmla="*/ 1334890 w 1334890"/>
              <a:gd name="connsiteY5" fmla="*/ 144616 h 867678"/>
              <a:gd name="connsiteX6" fmla="*/ 1334890 w 1334890"/>
              <a:gd name="connsiteY6" fmla="*/ 723062 h 867678"/>
              <a:gd name="connsiteX7" fmla="*/ 1292533 w 1334890"/>
              <a:gd name="connsiteY7" fmla="*/ 825321 h 867678"/>
              <a:gd name="connsiteX8" fmla="*/ 1190274 w 1334890"/>
              <a:gd name="connsiteY8" fmla="*/ 867678 h 867678"/>
              <a:gd name="connsiteX9" fmla="*/ 144616 w 1334890"/>
              <a:gd name="connsiteY9" fmla="*/ 867678 h 867678"/>
              <a:gd name="connsiteX10" fmla="*/ 42357 w 1334890"/>
              <a:gd name="connsiteY10" fmla="*/ 825321 h 867678"/>
              <a:gd name="connsiteX11" fmla="*/ 0 w 1334890"/>
              <a:gd name="connsiteY11" fmla="*/ 723062 h 867678"/>
              <a:gd name="connsiteX12" fmla="*/ 0 w 1334890"/>
              <a:gd name="connsiteY12" fmla="*/ 144616 h 867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4890" h="867678">
                <a:moveTo>
                  <a:pt x="0" y="144616"/>
                </a:moveTo>
                <a:cubicBezTo>
                  <a:pt x="0" y="106261"/>
                  <a:pt x="15236" y="69478"/>
                  <a:pt x="42357" y="42357"/>
                </a:cubicBezTo>
                <a:cubicBezTo>
                  <a:pt x="69478" y="15236"/>
                  <a:pt x="106261" y="0"/>
                  <a:pt x="144616" y="0"/>
                </a:cubicBezTo>
                <a:lnTo>
                  <a:pt x="1190274" y="0"/>
                </a:lnTo>
                <a:cubicBezTo>
                  <a:pt x="1228629" y="0"/>
                  <a:pt x="1265412" y="15236"/>
                  <a:pt x="1292533" y="42357"/>
                </a:cubicBezTo>
                <a:cubicBezTo>
                  <a:pt x="1319654" y="69478"/>
                  <a:pt x="1334890" y="106261"/>
                  <a:pt x="1334890" y="144616"/>
                </a:cubicBezTo>
                <a:lnTo>
                  <a:pt x="1334890" y="723062"/>
                </a:lnTo>
                <a:cubicBezTo>
                  <a:pt x="1334890" y="761417"/>
                  <a:pt x="1319654" y="798200"/>
                  <a:pt x="1292533" y="825321"/>
                </a:cubicBezTo>
                <a:cubicBezTo>
                  <a:pt x="1265412" y="852442"/>
                  <a:pt x="1228629" y="867678"/>
                  <a:pt x="1190274" y="867678"/>
                </a:cubicBezTo>
                <a:lnTo>
                  <a:pt x="144616" y="867678"/>
                </a:lnTo>
                <a:cubicBezTo>
                  <a:pt x="106261" y="867678"/>
                  <a:pt x="69478" y="852442"/>
                  <a:pt x="42357" y="825321"/>
                </a:cubicBezTo>
                <a:cubicBezTo>
                  <a:pt x="15236" y="798200"/>
                  <a:pt x="0" y="761417"/>
                  <a:pt x="0" y="723062"/>
                </a:cubicBezTo>
                <a:lnTo>
                  <a:pt x="0" y="144616"/>
                </a:lnTo>
                <a:close/>
              </a:path>
            </a:pathLst>
          </a:custGeom>
          <a:solidFill>
            <a:srgbClr val="FFFFFF">
              <a:lumMod val="65000"/>
            </a:srgbClr>
          </a:solidFill>
          <a:ln w="25400" cap="flat" cmpd="sng" algn="ctr">
            <a:solidFill>
              <a:srgbClr val="FFFFFF">
                <a:hueOff val="0"/>
                <a:satOff val="0"/>
                <a:lumOff val="0"/>
                <a:alphaOff val="0"/>
              </a:srgbClr>
            </a:solidFill>
            <a:prstDash val="solid"/>
          </a:ln>
          <a:effectLst/>
        </p:spPr>
        <p:txBody>
          <a:bodyPr spcFirstLastPara="0" vert="horz" wrap="square" lIns="88077" tIns="88077" rIns="88077" bIns="88077"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0" lang="en-GB" sz="1200" b="0" i="0" u="none" strike="noStrike" kern="1200" cap="none" spc="0" normalizeH="0" baseline="0" noProof="0" dirty="0" smtClean="0">
                <a:ln>
                  <a:noFill/>
                </a:ln>
                <a:solidFill>
                  <a:srgbClr val="FFFFFF"/>
                </a:solidFill>
                <a:effectLst/>
                <a:uLnTx/>
                <a:uFillTx/>
                <a:latin typeface="HelveticaNeueLT Std Lt" pitchFamily="34" charset="0"/>
              </a:rPr>
              <a:t>Increased access to medicines</a:t>
            </a:r>
            <a:endParaRPr kumimoji="0" lang="en-GB" sz="1200" b="0" i="0" u="none" strike="noStrike" kern="1200" cap="none" spc="0" normalizeH="0" baseline="0" noProof="0" dirty="0">
              <a:ln>
                <a:noFill/>
              </a:ln>
              <a:solidFill>
                <a:srgbClr val="FFFFFF"/>
              </a:solidFill>
              <a:effectLst/>
              <a:uLnTx/>
              <a:uFillTx/>
              <a:latin typeface="HelveticaNeueLT Std Lt" pitchFamily="34" charset="0"/>
            </a:endParaRPr>
          </a:p>
        </p:txBody>
      </p:sp>
      <p:sp>
        <p:nvSpPr>
          <p:cNvPr id="31" name="Freeform 30"/>
          <p:cNvSpPr/>
          <p:nvPr/>
        </p:nvSpPr>
        <p:spPr>
          <a:xfrm>
            <a:off x="5541712" y="2606860"/>
            <a:ext cx="1104047" cy="867678"/>
          </a:xfrm>
          <a:custGeom>
            <a:avLst/>
            <a:gdLst>
              <a:gd name="connsiteX0" fmla="*/ 0 w 1104047"/>
              <a:gd name="connsiteY0" fmla="*/ 144616 h 867678"/>
              <a:gd name="connsiteX1" fmla="*/ 42357 w 1104047"/>
              <a:gd name="connsiteY1" fmla="*/ 42357 h 867678"/>
              <a:gd name="connsiteX2" fmla="*/ 144616 w 1104047"/>
              <a:gd name="connsiteY2" fmla="*/ 0 h 867678"/>
              <a:gd name="connsiteX3" fmla="*/ 959431 w 1104047"/>
              <a:gd name="connsiteY3" fmla="*/ 0 h 867678"/>
              <a:gd name="connsiteX4" fmla="*/ 1061690 w 1104047"/>
              <a:gd name="connsiteY4" fmla="*/ 42357 h 867678"/>
              <a:gd name="connsiteX5" fmla="*/ 1104047 w 1104047"/>
              <a:gd name="connsiteY5" fmla="*/ 144616 h 867678"/>
              <a:gd name="connsiteX6" fmla="*/ 1104047 w 1104047"/>
              <a:gd name="connsiteY6" fmla="*/ 723062 h 867678"/>
              <a:gd name="connsiteX7" fmla="*/ 1061690 w 1104047"/>
              <a:gd name="connsiteY7" fmla="*/ 825321 h 867678"/>
              <a:gd name="connsiteX8" fmla="*/ 959431 w 1104047"/>
              <a:gd name="connsiteY8" fmla="*/ 867678 h 867678"/>
              <a:gd name="connsiteX9" fmla="*/ 144616 w 1104047"/>
              <a:gd name="connsiteY9" fmla="*/ 867678 h 867678"/>
              <a:gd name="connsiteX10" fmla="*/ 42357 w 1104047"/>
              <a:gd name="connsiteY10" fmla="*/ 825321 h 867678"/>
              <a:gd name="connsiteX11" fmla="*/ 0 w 1104047"/>
              <a:gd name="connsiteY11" fmla="*/ 723062 h 867678"/>
              <a:gd name="connsiteX12" fmla="*/ 0 w 1104047"/>
              <a:gd name="connsiteY12" fmla="*/ 144616 h 867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4047" h="867678">
                <a:moveTo>
                  <a:pt x="0" y="144616"/>
                </a:moveTo>
                <a:cubicBezTo>
                  <a:pt x="0" y="106261"/>
                  <a:pt x="15236" y="69478"/>
                  <a:pt x="42357" y="42357"/>
                </a:cubicBezTo>
                <a:cubicBezTo>
                  <a:pt x="69478" y="15236"/>
                  <a:pt x="106261" y="0"/>
                  <a:pt x="144616" y="0"/>
                </a:cubicBezTo>
                <a:lnTo>
                  <a:pt x="959431" y="0"/>
                </a:lnTo>
                <a:cubicBezTo>
                  <a:pt x="997786" y="0"/>
                  <a:pt x="1034569" y="15236"/>
                  <a:pt x="1061690" y="42357"/>
                </a:cubicBezTo>
                <a:cubicBezTo>
                  <a:pt x="1088811" y="69478"/>
                  <a:pt x="1104047" y="106261"/>
                  <a:pt x="1104047" y="144616"/>
                </a:cubicBezTo>
                <a:lnTo>
                  <a:pt x="1104047" y="723062"/>
                </a:lnTo>
                <a:cubicBezTo>
                  <a:pt x="1104047" y="761417"/>
                  <a:pt x="1088811" y="798200"/>
                  <a:pt x="1061690" y="825321"/>
                </a:cubicBezTo>
                <a:cubicBezTo>
                  <a:pt x="1034569" y="852442"/>
                  <a:pt x="997786" y="867678"/>
                  <a:pt x="959431" y="867678"/>
                </a:cubicBezTo>
                <a:lnTo>
                  <a:pt x="144616" y="867678"/>
                </a:lnTo>
                <a:cubicBezTo>
                  <a:pt x="106261" y="867678"/>
                  <a:pt x="69478" y="852442"/>
                  <a:pt x="42357" y="825321"/>
                </a:cubicBezTo>
                <a:cubicBezTo>
                  <a:pt x="15236" y="798200"/>
                  <a:pt x="0" y="761417"/>
                  <a:pt x="0" y="723062"/>
                </a:cubicBezTo>
                <a:lnTo>
                  <a:pt x="0" y="144616"/>
                </a:lnTo>
                <a:close/>
              </a:path>
            </a:pathLst>
          </a:custGeom>
          <a:solidFill>
            <a:srgbClr val="209ACD"/>
          </a:solidFill>
          <a:ln w="25400" cap="flat" cmpd="sng" algn="ctr">
            <a:solidFill>
              <a:srgbClr val="FFFFFF">
                <a:hueOff val="0"/>
                <a:satOff val="0"/>
                <a:lumOff val="0"/>
                <a:alphaOff val="0"/>
              </a:srgbClr>
            </a:solidFill>
            <a:prstDash val="solid"/>
          </a:ln>
          <a:effectLst/>
        </p:spPr>
        <p:txBody>
          <a:bodyPr spcFirstLastPara="0" vert="horz" wrap="square" lIns="88077" tIns="88077" rIns="88077" bIns="88077"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0" lang="en-GB" sz="1200" b="0" i="0" u="none" strike="noStrike" kern="1200" cap="none" spc="0" normalizeH="0" baseline="0" noProof="0" dirty="0" smtClean="0">
                <a:ln>
                  <a:noFill/>
                </a:ln>
                <a:solidFill>
                  <a:srgbClr val="FFFFFF"/>
                </a:solidFill>
                <a:effectLst/>
                <a:uLnTx/>
                <a:uFillTx/>
                <a:latin typeface="HelveticaNeueLT Std Lt" pitchFamily="34" charset="0"/>
              </a:rPr>
              <a:t>Better health outcomes</a:t>
            </a:r>
            <a:endParaRPr kumimoji="0" lang="en-GB" sz="1200" b="0" i="0" u="none" strike="noStrike" kern="1200" cap="none" spc="0" normalizeH="0" baseline="0" noProof="0" dirty="0">
              <a:ln>
                <a:noFill/>
              </a:ln>
              <a:solidFill>
                <a:srgbClr val="FFFFFF"/>
              </a:solidFill>
              <a:effectLst/>
              <a:uLnTx/>
              <a:uFillTx/>
              <a:latin typeface="HelveticaNeueLT Std Lt" pitchFamily="34" charset="0"/>
            </a:endParaRPr>
          </a:p>
        </p:txBody>
      </p:sp>
      <p:sp>
        <p:nvSpPr>
          <p:cNvPr id="32" name="Freeform 31"/>
          <p:cNvSpPr/>
          <p:nvPr/>
        </p:nvSpPr>
        <p:spPr>
          <a:xfrm>
            <a:off x="4786324" y="4605466"/>
            <a:ext cx="1334890" cy="867678"/>
          </a:xfrm>
          <a:custGeom>
            <a:avLst/>
            <a:gdLst>
              <a:gd name="connsiteX0" fmla="*/ 0 w 1334890"/>
              <a:gd name="connsiteY0" fmla="*/ 144616 h 867678"/>
              <a:gd name="connsiteX1" fmla="*/ 42357 w 1334890"/>
              <a:gd name="connsiteY1" fmla="*/ 42357 h 867678"/>
              <a:gd name="connsiteX2" fmla="*/ 144616 w 1334890"/>
              <a:gd name="connsiteY2" fmla="*/ 0 h 867678"/>
              <a:gd name="connsiteX3" fmla="*/ 1190274 w 1334890"/>
              <a:gd name="connsiteY3" fmla="*/ 0 h 867678"/>
              <a:gd name="connsiteX4" fmla="*/ 1292533 w 1334890"/>
              <a:gd name="connsiteY4" fmla="*/ 42357 h 867678"/>
              <a:gd name="connsiteX5" fmla="*/ 1334890 w 1334890"/>
              <a:gd name="connsiteY5" fmla="*/ 144616 h 867678"/>
              <a:gd name="connsiteX6" fmla="*/ 1334890 w 1334890"/>
              <a:gd name="connsiteY6" fmla="*/ 723062 h 867678"/>
              <a:gd name="connsiteX7" fmla="*/ 1292533 w 1334890"/>
              <a:gd name="connsiteY7" fmla="*/ 825321 h 867678"/>
              <a:gd name="connsiteX8" fmla="*/ 1190274 w 1334890"/>
              <a:gd name="connsiteY8" fmla="*/ 867678 h 867678"/>
              <a:gd name="connsiteX9" fmla="*/ 144616 w 1334890"/>
              <a:gd name="connsiteY9" fmla="*/ 867678 h 867678"/>
              <a:gd name="connsiteX10" fmla="*/ 42357 w 1334890"/>
              <a:gd name="connsiteY10" fmla="*/ 825321 h 867678"/>
              <a:gd name="connsiteX11" fmla="*/ 0 w 1334890"/>
              <a:gd name="connsiteY11" fmla="*/ 723062 h 867678"/>
              <a:gd name="connsiteX12" fmla="*/ 0 w 1334890"/>
              <a:gd name="connsiteY12" fmla="*/ 144616 h 867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4890" h="867678">
                <a:moveTo>
                  <a:pt x="0" y="144616"/>
                </a:moveTo>
                <a:cubicBezTo>
                  <a:pt x="0" y="106261"/>
                  <a:pt x="15236" y="69478"/>
                  <a:pt x="42357" y="42357"/>
                </a:cubicBezTo>
                <a:cubicBezTo>
                  <a:pt x="69478" y="15236"/>
                  <a:pt x="106261" y="0"/>
                  <a:pt x="144616" y="0"/>
                </a:cubicBezTo>
                <a:lnTo>
                  <a:pt x="1190274" y="0"/>
                </a:lnTo>
                <a:cubicBezTo>
                  <a:pt x="1228629" y="0"/>
                  <a:pt x="1265412" y="15236"/>
                  <a:pt x="1292533" y="42357"/>
                </a:cubicBezTo>
                <a:cubicBezTo>
                  <a:pt x="1319654" y="69478"/>
                  <a:pt x="1334890" y="106261"/>
                  <a:pt x="1334890" y="144616"/>
                </a:cubicBezTo>
                <a:lnTo>
                  <a:pt x="1334890" y="723062"/>
                </a:lnTo>
                <a:cubicBezTo>
                  <a:pt x="1334890" y="761417"/>
                  <a:pt x="1319654" y="798200"/>
                  <a:pt x="1292533" y="825321"/>
                </a:cubicBezTo>
                <a:cubicBezTo>
                  <a:pt x="1265412" y="852442"/>
                  <a:pt x="1228629" y="867678"/>
                  <a:pt x="1190274" y="867678"/>
                </a:cubicBezTo>
                <a:lnTo>
                  <a:pt x="144616" y="867678"/>
                </a:lnTo>
                <a:cubicBezTo>
                  <a:pt x="106261" y="867678"/>
                  <a:pt x="69478" y="852442"/>
                  <a:pt x="42357" y="825321"/>
                </a:cubicBezTo>
                <a:cubicBezTo>
                  <a:pt x="15236" y="798200"/>
                  <a:pt x="0" y="761417"/>
                  <a:pt x="0" y="723062"/>
                </a:cubicBezTo>
                <a:lnTo>
                  <a:pt x="0" y="144616"/>
                </a:lnTo>
                <a:close/>
              </a:path>
            </a:pathLst>
          </a:custGeom>
          <a:solidFill>
            <a:srgbClr val="FFFFFF">
              <a:lumMod val="65000"/>
            </a:srgbClr>
          </a:solidFill>
          <a:ln w="25400" cap="flat" cmpd="sng" algn="ctr">
            <a:solidFill>
              <a:srgbClr val="FFFFFF">
                <a:hueOff val="0"/>
                <a:satOff val="0"/>
                <a:lumOff val="0"/>
                <a:alphaOff val="0"/>
              </a:srgbClr>
            </a:solidFill>
            <a:prstDash val="solid"/>
          </a:ln>
          <a:effectLst/>
        </p:spPr>
        <p:txBody>
          <a:bodyPr spcFirstLastPara="0" vert="horz" wrap="square" lIns="88077" tIns="88077" rIns="88077" bIns="88077"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0" lang="en-GB" sz="1200" b="0" i="0" u="none" strike="noStrike" kern="1200" cap="none" spc="0" normalizeH="0" baseline="0" noProof="0" dirty="0" smtClean="0">
                <a:ln>
                  <a:noFill/>
                </a:ln>
                <a:solidFill>
                  <a:srgbClr val="FFFFFF"/>
                </a:solidFill>
                <a:effectLst/>
                <a:uLnTx/>
                <a:uFillTx/>
                <a:latin typeface="HelveticaNeueLT Std Lt" pitchFamily="34" charset="0"/>
              </a:rPr>
              <a:t>Improved medication adherence</a:t>
            </a:r>
            <a:endParaRPr kumimoji="0" lang="en-GB" sz="1200" b="0" i="0" u="none" strike="noStrike" kern="1200" cap="none" spc="0" normalizeH="0" baseline="0" noProof="0" dirty="0">
              <a:ln>
                <a:noFill/>
              </a:ln>
              <a:solidFill>
                <a:srgbClr val="FFFFFF"/>
              </a:solidFill>
              <a:effectLst/>
              <a:uLnTx/>
              <a:uFillTx/>
              <a:latin typeface="HelveticaNeueLT Std Lt" pitchFamily="34" charset="0"/>
            </a:endParaRPr>
          </a:p>
        </p:txBody>
      </p:sp>
      <p:sp>
        <p:nvSpPr>
          <p:cNvPr id="33" name="Freeform 32"/>
          <p:cNvSpPr/>
          <p:nvPr/>
        </p:nvSpPr>
        <p:spPr>
          <a:xfrm>
            <a:off x="2684421" y="4595763"/>
            <a:ext cx="1334890" cy="867678"/>
          </a:xfrm>
          <a:custGeom>
            <a:avLst/>
            <a:gdLst>
              <a:gd name="connsiteX0" fmla="*/ 0 w 1334890"/>
              <a:gd name="connsiteY0" fmla="*/ 144616 h 867678"/>
              <a:gd name="connsiteX1" fmla="*/ 42357 w 1334890"/>
              <a:gd name="connsiteY1" fmla="*/ 42357 h 867678"/>
              <a:gd name="connsiteX2" fmla="*/ 144616 w 1334890"/>
              <a:gd name="connsiteY2" fmla="*/ 0 h 867678"/>
              <a:gd name="connsiteX3" fmla="*/ 1190274 w 1334890"/>
              <a:gd name="connsiteY3" fmla="*/ 0 h 867678"/>
              <a:gd name="connsiteX4" fmla="*/ 1292533 w 1334890"/>
              <a:gd name="connsiteY4" fmla="*/ 42357 h 867678"/>
              <a:gd name="connsiteX5" fmla="*/ 1334890 w 1334890"/>
              <a:gd name="connsiteY5" fmla="*/ 144616 h 867678"/>
              <a:gd name="connsiteX6" fmla="*/ 1334890 w 1334890"/>
              <a:gd name="connsiteY6" fmla="*/ 723062 h 867678"/>
              <a:gd name="connsiteX7" fmla="*/ 1292533 w 1334890"/>
              <a:gd name="connsiteY7" fmla="*/ 825321 h 867678"/>
              <a:gd name="connsiteX8" fmla="*/ 1190274 w 1334890"/>
              <a:gd name="connsiteY8" fmla="*/ 867678 h 867678"/>
              <a:gd name="connsiteX9" fmla="*/ 144616 w 1334890"/>
              <a:gd name="connsiteY9" fmla="*/ 867678 h 867678"/>
              <a:gd name="connsiteX10" fmla="*/ 42357 w 1334890"/>
              <a:gd name="connsiteY10" fmla="*/ 825321 h 867678"/>
              <a:gd name="connsiteX11" fmla="*/ 0 w 1334890"/>
              <a:gd name="connsiteY11" fmla="*/ 723062 h 867678"/>
              <a:gd name="connsiteX12" fmla="*/ 0 w 1334890"/>
              <a:gd name="connsiteY12" fmla="*/ 144616 h 867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4890" h="867678">
                <a:moveTo>
                  <a:pt x="0" y="144616"/>
                </a:moveTo>
                <a:cubicBezTo>
                  <a:pt x="0" y="106261"/>
                  <a:pt x="15236" y="69478"/>
                  <a:pt x="42357" y="42357"/>
                </a:cubicBezTo>
                <a:cubicBezTo>
                  <a:pt x="69478" y="15236"/>
                  <a:pt x="106261" y="0"/>
                  <a:pt x="144616" y="0"/>
                </a:cubicBezTo>
                <a:lnTo>
                  <a:pt x="1190274" y="0"/>
                </a:lnTo>
                <a:cubicBezTo>
                  <a:pt x="1228629" y="0"/>
                  <a:pt x="1265412" y="15236"/>
                  <a:pt x="1292533" y="42357"/>
                </a:cubicBezTo>
                <a:cubicBezTo>
                  <a:pt x="1319654" y="69478"/>
                  <a:pt x="1334890" y="106261"/>
                  <a:pt x="1334890" y="144616"/>
                </a:cubicBezTo>
                <a:lnTo>
                  <a:pt x="1334890" y="723062"/>
                </a:lnTo>
                <a:cubicBezTo>
                  <a:pt x="1334890" y="761417"/>
                  <a:pt x="1319654" y="798200"/>
                  <a:pt x="1292533" y="825321"/>
                </a:cubicBezTo>
                <a:cubicBezTo>
                  <a:pt x="1265412" y="852442"/>
                  <a:pt x="1228629" y="867678"/>
                  <a:pt x="1190274" y="867678"/>
                </a:cubicBezTo>
                <a:lnTo>
                  <a:pt x="144616" y="867678"/>
                </a:lnTo>
                <a:cubicBezTo>
                  <a:pt x="106261" y="867678"/>
                  <a:pt x="69478" y="852442"/>
                  <a:pt x="42357" y="825321"/>
                </a:cubicBezTo>
                <a:cubicBezTo>
                  <a:pt x="15236" y="798200"/>
                  <a:pt x="0" y="761417"/>
                  <a:pt x="0" y="723062"/>
                </a:cubicBezTo>
                <a:lnTo>
                  <a:pt x="0" y="144616"/>
                </a:lnTo>
                <a:close/>
              </a:path>
            </a:pathLst>
          </a:custGeom>
          <a:solidFill>
            <a:srgbClr val="FFFFFF">
              <a:lumMod val="65000"/>
            </a:srgbClr>
          </a:solidFill>
          <a:ln w="25400" cap="flat" cmpd="sng" algn="ctr">
            <a:solidFill>
              <a:srgbClr val="FFFFFF">
                <a:hueOff val="0"/>
                <a:satOff val="0"/>
                <a:lumOff val="0"/>
                <a:alphaOff val="0"/>
              </a:srgbClr>
            </a:solidFill>
            <a:prstDash val="solid"/>
          </a:ln>
          <a:effectLst/>
        </p:spPr>
        <p:txBody>
          <a:bodyPr spcFirstLastPara="0" vert="horz" wrap="square" lIns="88077" tIns="88077" rIns="88077" bIns="88077"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0" lang="en-GB" sz="1200" b="0" i="0" u="none" strike="noStrike" kern="1200" cap="none" spc="0" normalizeH="0" baseline="0" noProof="0" dirty="0" smtClean="0">
                <a:ln>
                  <a:noFill/>
                </a:ln>
                <a:solidFill>
                  <a:srgbClr val="FFFFFF"/>
                </a:solidFill>
                <a:effectLst/>
                <a:uLnTx/>
                <a:uFillTx/>
                <a:latin typeface="HelveticaNeueLT Std Lt" pitchFamily="34" charset="0"/>
              </a:rPr>
              <a:t>Positive Economic impact</a:t>
            </a:r>
            <a:endParaRPr kumimoji="0" lang="en-GB" sz="1200" b="0" i="0" u="none" strike="noStrike" kern="1200" cap="none" spc="0" normalizeH="0" baseline="0" noProof="0" dirty="0">
              <a:ln>
                <a:noFill/>
              </a:ln>
              <a:solidFill>
                <a:srgbClr val="FFFFFF"/>
              </a:solidFill>
              <a:effectLst/>
              <a:uLnTx/>
              <a:uFillTx/>
              <a:latin typeface="HelveticaNeueLT Std Lt" pitchFamily="34" charset="0"/>
            </a:endParaRPr>
          </a:p>
        </p:txBody>
      </p:sp>
      <p:sp>
        <p:nvSpPr>
          <p:cNvPr id="34" name="Freeform 33"/>
          <p:cNvSpPr/>
          <p:nvPr/>
        </p:nvSpPr>
        <p:spPr>
          <a:xfrm>
            <a:off x="2120679" y="2599191"/>
            <a:ext cx="1161942" cy="867678"/>
          </a:xfrm>
          <a:custGeom>
            <a:avLst/>
            <a:gdLst>
              <a:gd name="connsiteX0" fmla="*/ 0 w 1161942"/>
              <a:gd name="connsiteY0" fmla="*/ 144616 h 867678"/>
              <a:gd name="connsiteX1" fmla="*/ 42357 w 1161942"/>
              <a:gd name="connsiteY1" fmla="*/ 42357 h 867678"/>
              <a:gd name="connsiteX2" fmla="*/ 144616 w 1161942"/>
              <a:gd name="connsiteY2" fmla="*/ 0 h 867678"/>
              <a:gd name="connsiteX3" fmla="*/ 1017326 w 1161942"/>
              <a:gd name="connsiteY3" fmla="*/ 0 h 867678"/>
              <a:gd name="connsiteX4" fmla="*/ 1119585 w 1161942"/>
              <a:gd name="connsiteY4" fmla="*/ 42357 h 867678"/>
              <a:gd name="connsiteX5" fmla="*/ 1161942 w 1161942"/>
              <a:gd name="connsiteY5" fmla="*/ 144616 h 867678"/>
              <a:gd name="connsiteX6" fmla="*/ 1161942 w 1161942"/>
              <a:gd name="connsiteY6" fmla="*/ 723062 h 867678"/>
              <a:gd name="connsiteX7" fmla="*/ 1119585 w 1161942"/>
              <a:gd name="connsiteY7" fmla="*/ 825321 h 867678"/>
              <a:gd name="connsiteX8" fmla="*/ 1017326 w 1161942"/>
              <a:gd name="connsiteY8" fmla="*/ 867678 h 867678"/>
              <a:gd name="connsiteX9" fmla="*/ 144616 w 1161942"/>
              <a:gd name="connsiteY9" fmla="*/ 867678 h 867678"/>
              <a:gd name="connsiteX10" fmla="*/ 42357 w 1161942"/>
              <a:gd name="connsiteY10" fmla="*/ 825321 h 867678"/>
              <a:gd name="connsiteX11" fmla="*/ 0 w 1161942"/>
              <a:gd name="connsiteY11" fmla="*/ 723062 h 867678"/>
              <a:gd name="connsiteX12" fmla="*/ 0 w 1161942"/>
              <a:gd name="connsiteY12" fmla="*/ 144616 h 867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61942" h="867678">
                <a:moveTo>
                  <a:pt x="0" y="144616"/>
                </a:moveTo>
                <a:cubicBezTo>
                  <a:pt x="0" y="106261"/>
                  <a:pt x="15236" y="69478"/>
                  <a:pt x="42357" y="42357"/>
                </a:cubicBezTo>
                <a:cubicBezTo>
                  <a:pt x="69478" y="15236"/>
                  <a:pt x="106261" y="0"/>
                  <a:pt x="144616" y="0"/>
                </a:cubicBezTo>
                <a:lnTo>
                  <a:pt x="1017326" y="0"/>
                </a:lnTo>
                <a:cubicBezTo>
                  <a:pt x="1055681" y="0"/>
                  <a:pt x="1092464" y="15236"/>
                  <a:pt x="1119585" y="42357"/>
                </a:cubicBezTo>
                <a:cubicBezTo>
                  <a:pt x="1146706" y="69478"/>
                  <a:pt x="1161942" y="106261"/>
                  <a:pt x="1161942" y="144616"/>
                </a:cubicBezTo>
                <a:lnTo>
                  <a:pt x="1161942" y="723062"/>
                </a:lnTo>
                <a:cubicBezTo>
                  <a:pt x="1161942" y="761417"/>
                  <a:pt x="1146706" y="798200"/>
                  <a:pt x="1119585" y="825321"/>
                </a:cubicBezTo>
                <a:cubicBezTo>
                  <a:pt x="1092464" y="852442"/>
                  <a:pt x="1055681" y="867678"/>
                  <a:pt x="1017326" y="867678"/>
                </a:cubicBezTo>
                <a:lnTo>
                  <a:pt x="144616" y="867678"/>
                </a:lnTo>
                <a:cubicBezTo>
                  <a:pt x="106261" y="867678"/>
                  <a:pt x="69478" y="852442"/>
                  <a:pt x="42357" y="825321"/>
                </a:cubicBezTo>
                <a:cubicBezTo>
                  <a:pt x="15236" y="798200"/>
                  <a:pt x="0" y="761417"/>
                  <a:pt x="0" y="723062"/>
                </a:cubicBezTo>
                <a:lnTo>
                  <a:pt x="0" y="144616"/>
                </a:lnTo>
                <a:close/>
              </a:path>
            </a:pathLst>
          </a:custGeom>
          <a:solidFill>
            <a:srgbClr val="FFFFFF">
              <a:lumMod val="65000"/>
            </a:srgbClr>
          </a:solidFill>
          <a:ln w="25400" cap="flat" cmpd="sng" algn="ctr">
            <a:solidFill>
              <a:srgbClr val="FFFFFF">
                <a:hueOff val="0"/>
                <a:satOff val="0"/>
                <a:lumOff val="0"/>
                <a:alphaOff val="0"/>
              </a:srgbClr>
            </a:solidFill>
            <a:prstDash val="solid"/>
          </a:ln>
          <a:effectLst/>
        </p:spPr>
        <p:txBody>
          <a:bodyPr spcFirstLastPara="0" vert="horz" wrap="square" lIns="88077" tIns="88077" rIns="88077" bIns="88077"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0" lang="en-GB" sz="1200" b="0" i="0" u="none" strike="noStrike" kern="1200" cap="none" spc="0" normalizeH="0" baseline="0" noProof="0" dirty="0" smtClean="0">
                <a:ln>
                  <a:noFill/>
                </a:ln>
                <a:solidFill>
                  <a:srgbClr val="FFFFFF"/>
                </a:solidFill>
                <a:effectLst/>
                <a:uLnTx/>
                <a:uFillTx/>
                <a:latin typeface="HelveticaNeueLT Std Lt" pitchFamily="34" charset="0"/>
              </a:rPr>
              <a:t>Reduction of health inequalities</a:t>
            </a:r>
            <a:endParaRPr kumimoji="0" lang="en-GB" sz="1200" b="0" i="0" u="none" strike="noStrike" kern="1200" cap="none" spc="0" normalizeH="0" baseline="0" noProof="0" dirty="0">
              <a:ln>
                <a:noFill/>
              </a:ln>
              <a:solidFill>
                <a:srgbClr val="FFFFFF"/>
              </a:solidFill>
              <a:effectLst/>
              <a:uLnTx/>
              <a:uFillTx/>
              <a:latin typeface="HelveticaNeueLT Std Lt" pitchFamily="34" charset="0"/>
            </a:endParaRPr>
          </a:p>
        </p:txBody>
      </p:sp>
      <p:sp>
        <p:nvSpPr>
          <p:cNvPr id="35" name="Oval 34"/>
          <p:cNvSpPr/>
          <p:nvPr/>
        </p:nvSpPr>
        <p:spPr bwMode="auto">
          <a:xfrm>
            <a:off x="3701576" y="2860261"/>
            <a:ext cx="1398238" cy="1331656"/>
          </a:xfrm>
          <a:prstGeom prst="ellipse">
            <a:avLst/>
          </a:prstGeom>
          <a:solidFill>
            <a:srgbClr val="FFC000"/>
          </a:solidFill>
          <a:ln w="22225" cap="flat" cmpd="sng" algn="ctr">
            <a:solidFill>
              <a:srgbClr val="209AC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1" i="0" u="none" strike="noStrike" kern="0" cap="none" spc="0" normalizeH="0" baseline="0" noProof="0" dirty="0" smtClean="0">
                <a:ln>
                  <a:noFill/>
                </a:ln>
                <a:solidFill>
                  <a:srgbClr val="000000">
                    <a:lumMod val="65000"/>
                    <a:lumOff val="35000"/>
                  </a:srgbClr>
                </a:solidFill>
                <a:effectLst/>
                <a:uLnTx/>
                <a:uFillTx/>
                <a:latin typeface="HelveticaNeueLT Std Lt" pitchFamily="34" charset="0"/>
              </a:rPr>
              <a:t>VALUE OF GENERIC MEDICINES</a:t>
            </a:r>
          </a:p>
        </p:txBody>
      </p:sp>
      <p:sp>
        <p:nvSpPr>
          <p:cNvPr id="36" name="Isosceles Triangle 35"/>
          <p:cNvSpPr/>
          <p:nvPr/>
        </p:nvSpPr>
        <p:spPr bwMode="auto">
          <a:xfrm>
            <a:off x="4314136" y="2571245"/>
            <a:ext cx="216024" cy="216024"/>
          </a:xfrm>
          <a:prstGeom prst="triangle">
            <a:avLst/>
          </a:prstGeom>
          <a:solidFill>
            <a:srgbClr val="209ACD"/>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smtClean="0">
              <a:ln>
                <a:noFill/>
              </a:ln>
              <a:solidFill>
                <a:srgbClr val="000099"/>
              </a:solidFill>
              <a:effectLst/>
              <a:uLnTx/>
              <a:uFillTx/>
              <a:latin typeface="HelveticaNeueLT Std Lt" pitchFamily="34" charset="0"/>
            </a:endParaRPr>
          </a:p>
        </p:txBody>
      </p:sp>
      <p:sp>
        <p:nvSpPr>
          <p:cNvPr id="37" name="Isosceles Triangle 36"/>
          <p:cNvSpPr/>
          <p:nvPr/>
        </p:nvSpPr>
        <p:spPr bwMode="auto">
          <a:xfrm flipV="1">
            <a:off x="4323014" y="4271819"/>
            <a:ext cx="216024" cy="216024"/>
          </a:xfrm>
          <a:prstGeom prst="triangle">
            <a:avLst/>
          </a:prstGeom>
          <a:solidFill>
            <a:srgbClr val="209AC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rgbClr val="000099"/>
              </a:solidFill>
              <a:effectLst/>
              <a:latin typeface="HelveticaNeueLT Std Lt" pitchFamily="34" charset="0"/>
            </a:endParaRPr>
          </a:p>
        </p:txBody>
      </p:sp>
      <p:sp>
        <p:nvSpPr>
          <p:cNvPr id="38" name="Isosceles Triangle 37"/>
          <p:cNvSpPr/>
          <p:nvPr/>
        </p:nvSpPr>
        <p:spPr bwMode="auto">
          <a:xfrm rot="5400000">
            <a:off x="5150614" y="3363333"/>
            <a:ext cx="216024" cy="216024"/>
          </a:xfrm>
          <a:prstGeom prst="triangle">
            <a:avLst/>
          </a:prstGeom>
          <a:solidFill>
            <a:srgbClr val="209AC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rgbClr val="000099"/>
              </a:solidFill>
              <a:effectLst/>
              <a:latin typeface="HelveticaNeueLT Std Lt" pitchFamily="34" charset="0"/>
            </a:endParaRPr>
          </a:p>
        </p:txBody>
      </p:sp>
      <p:sp>
        <p:nvSpPr>
          <p:cNvPr id="39" name="Isosceles Triangle 38"/>
          <p:cNvSpPr/>
          <p:nvPr/>
        </p:nvSpPr>
        <p:spPr bwMode="auto">
          <a:xfrm rot="5400000" flipH="1" flipV="1">
            <a:off x="3423406" y="3363333"/>
            <a:ext cx="216024" cy="216024"/>
          </a:xfrm>
          <a:prstGeom prst="triangle">
            <a:avLst/>
          </a:prstGeom>
          <a:solidFill>
            <a:srgbClr val="209ACD"/>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smtClean="0">
              <a:ln>
                <a:noFill/>
              </a:ln>
              <a:solidFill>
                <a:srgbClr val="000099"/>
              </a:solidFill>
              <a:effectLst/>
              <a:uLnTx/>
              <a:uFillTx/>
              <a:latin typeface="HelveticaNeueLT Std Lt" pitchFamily="34" charset="0"/>
            </a:endParaRPr>
          </a:p>
        </p:txBody>
      </p:sp>
    </p:spTree>
    <p:extLst>
      <p:ext uri="{BB962C8B-B14F-4D97-AF65-F5344CB8AC3E}">
        <p14:creationId xmlns:p14="http://schemas.microsoft.com/office/powerpoint/2010/main" val="41813939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Better health outcomes - Hypertension</a:t>
            </a:r>
            <a:endParaRPr lang="en-GB" sz="2400" dirty="0"/>
          </a:p>
        </p:txBody>
      </p:sp>
      <p:sp>
        <p:nvSpPr>
          <p:cNvPr id="4" name="Content Placeholder 3"/>
          <p:cNvSpPr>
            <a:spLocks noGrp="1"/>
          </p:cNvSpPr>
          <p:nvPr>
            <p:ph idx="1"/>
          </p:nvPr>
        </p:nvSpPr>
        <p:spPr>
          <a:xfrm>
            <a:off x="320727" y="2476732"/>
            <a:ext cx="3327530" cy="2860416"/>
          </a:xfrm>
        </p:spPr>
        <p:txBody>
          <a:bodyPr/>
          <a:lstStyle/>
          <a:p>
            <a:pPr marL="179388" indent="-179388"/>
            <a:r>
              <a:rPr lang="fr-BE" sz="1500" dirty="0" err="1"/>
              <a:t>Antihypertensive</a:t>
            </a:r>
            <a:r>
              <a:rPr lang="fr-BE" sz="1500" dirty="0"/>
              <a:t> </a:t>
            </a:r>
            <a:r>
              <a:rPr lang="fr-BE" sz="1500" dirty="0" err="1" smtClean="0"/>
              <a:t>drugs</a:t>
            </a:r>
            <a:r>
              <a:rPr lang="fr-BE" sz="1500" dirty="0" smtClean="0"/>
              <a:t> </a:t>
            </a:r>
            <a:r>
              <a:rPr lang="fr-BE" sz="1500" dirty="0" err="1" smtClean="0"/>
              <a:t>reduce</a:t>
            </a:r>
            <a:r>
              <a:rPr lang="fr-BE" sz="1500" dirty="0" smtClean="0"/>
              <a:t> </a:t>
            </a:r>
            <a:r>
              <a:rPr lang="fr-BE" sz="1500" dirty="0" err="1" smtClean="0"/>
              <a:t>mortality</a:t>
            </a:r>
            <a:r>
              <a:rPr lang="fr-BE" sz="1500" dirty="0" smtClean="0"/>
              <a:t> </a:t>
            </a:r>
            <a:r>
              <a:rPr lang="fr-BE" sz="1500" dirty="0"/>
              <a:t>in hypertensive </a:t>
            </a:r>
            <a:r>
              <a:rPr lang="fr-BE" sz="1500" dirty="0" smtClean="0"/>
              <a:t>patients</a:t>
            </a:r>
            <a:endParaRPr lang="en-GB" sz="1500" dirty="0" smtClean="0"/>
          </a:p>
          <a:p>
            <a:pPr marL="179388" indent="-179388"/>
            <a:r>
              <a:rPr lang="en-GB" sz="1500" dirty="0" smtClean="0"/>
              <a:t>50% decrease in </a:t>
            </a:r>
            <a:r>
              <a:rPr lang="en-GB" sz="1500" dirty="0"/>
              <a:t>h</a:t>
            </a:r>
            <a:r>
              <a:rPr lang="en-GB" sz="1500" dirty="0" smtClean="0"/>
              <a:t>ypertension </a:t>
            </a:r>
            <a:r>
              <a:rPr lang="en-GB" sz="1500" dirty="0"/>
              <a:t>related mortality in </a:t>
            </a:r>
            <a:r>
              <a:rPr lang="en-GB" sz="1500" dirty="0" smtClean="0"/>
              <a:t>DE </a:t>
            </a:r>
            <a:r>
              <a:rPr lang="en-GB" sz="1200" dirty="0" smtClean="0"/>
              <a:t>(1998-2010)</a:t>
            </a:r>
            <a:endParaRPr lang="en-GB" sz="1600" dirty="0" smtClean="0"/>
          </a:p>
          <a:p>
            <a:pPr marL="627063" lvl="1" indent="-169863"/>
            <a:r>
              <a:rPr lang="en-GB" sz="1400" u="sng" dirty="0"/>
              <a:t>Increased access and treatment rates</a:t>
            </a:r>
          </a:p>
          <a:p>
            <a:pPr marL="627063" lvl="1" indent="-169863"/>
            <a:r>
              <a:rPr lang="en-GB" sz="1400" dirty="0" smtClean="0"/>
              <a:t>Better medicinal treatment options</a:t>
            </a:r>
          </a:p>
          <a:p>
            <a:pPr marL="627063" lvl="1" indent="-169863"/>
            <a:r>
              <a:rPr lang="en-GB" sz="1400" dirty="0" smtClean="0"/>
              <a:t>Smoking reduction</a:t>
            </a:r>
          </a:p>
          <a:p>
            <a:pPr marL="627063" lvl="1" indent="-169863"/>
            <a:r>
              <a:rPr lang="en-GB" sz="1400" dirty="0" smtClean="0"/>
              <a:t>Better hypertension control</a:t>
            </a:r>
          </a:p>
          <a:p>
            <a:pPr marL="627063" lvl="1" indent="-169863"/>
            <a:r>
              <a:rPr lang="en-GB" sz="1400" dirty="0" smtClean="0"/>
              <a:t>Guideline implementation</a:t>
            </a:r>
            <a:endParaRPr lang="en-GB" sz="1400" dirty="0"/>
          </a:p>
        </p:txBody>
      </p:sp>
      <p:sp>
        <p:nvSpPr>
          <p:cNvPr id="3" name="Slide Number Placeholder 2"/>
          <p:cNvSpPr>
            <a:spLocks noGrp="1"/>
          </p:cNvSpPr>
          <p:nvPr>
            <p:ph type="sldNum" sz="quarter" idx="12"/>
          </p:nvPr>
        </p:nvSpPr>
        <p:spPr/>
        <p:txBody>
          <a:bodyPr/>
          <a:lstStyle/>
          <a:p>
            <a:fld id="{7BF9E8C0-4D9A-2D40-9A43-CEBB6CC5FD6F}" type="slidenum">
              <a:rPr lang="en-GB" smtClean="0">
                <a:solidFill>
                  <a:srgbClr val="000000">
                    <a:lumMod val="50000"/>
                    <a:lumOff val="50000"/>
                  </a:srgbClr>
                </a:solidFill>
              </a:rPr>
              <a:pPr/>
              <a:t>19</a:t>
            </a:fld>
            <a:endParaRPr lang="en-GB" dirty="0">
              <a:solidFill>
                <a:srgbClr val="000000">
                  <a:lumMod val="50000"/>
                  <a:lumOff val="50000"/>
                </a:srgbClr>
              </a:solidFill>
            </a:endParaRPr>
          </a:p>
        </p:txBody>
      </p:sp>
      <p:sp>
        <p:nvSpPr>
          <p:cNvPr id="7" name="TextBox 6"/>
          <p:cNvSpPr txBox="1"/>
          <p:nvPr/>
        </p:nvSpPr>
        <p:spPr>
          <a:xfrm>
            <a:off x="4535996" y="3626517"/>
            <a:ext cx="4104456" cy="461665"/>
          </a:xfrm>
          <a:prstGeom prst="rect">
            <a:avLst/>
          </a:prstGeom>
        </p:spPr>
        <p:txBody>
          <a:bodyPr wrap="square" rtlCol="0">
            <a:spAutoFit/>
          </a:bodyPr>
          <a:lstStyle/>
          <a:p>
            <a:pPr algn="ctr">
              <a:spcBef>
                <a:spcPct val="20000"/>
              </a:spcBef>
            </a:pPr>
            <a:r>
              <a:rPr lang="en-GB" sz="1200" kern="0" dirty="0" smtClean="0">
                <a:solidFill>
                  <a:srgbClr val="002060"/>
                </a:solidFill>
                <a:latin typeface="HelveticaNeueLT Std Lt" pitchFamily="34" charset="0"/>
              </a:rPr>
              <a:t>Change of generic market share and total prescriptions of anti-hypertensives (Germany)</a:t>
            </a:r>
          </a:p>
        </p:txBody>
      </p:sp>
      <p:pic>
        <p:nvPicPr>
          <p:cNvPr id="103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b="9807"/>
          <a:stretch>
            <a:fillRect/>
          </a:stretch>
        </p:blipFill>
        <p:spPr bwMode="auto">
          <a:xfrm>
            <a:off x="4058614" y="1548882"/>
            <a:ext cx="4824536"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522511" y="6019666"/>
            <a:ext cx="3491880" cy="230832"/>
          </a:xfrm>
          <a:prstGeom prst="rect">
            <a:avLst/>
          </a:prstGeom>
        </p:spPr>
        <p:txBody>
          <a:bodyPr wrap="square" rtlCol="0">
            <a:spAutoFit/>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GB" sz="900" b="0" i="0" u="none" strike="noStrike" kern="0" cap="none" spc="0" normalizeH="0" baseline="0" noProof="0" dirty="0" smtClean="0">
                <a:ln>
                  <a:noFill/>
                </a:ln>
                <a:solidFill>
                  <a:schemeClr val="tx1">
                    <a:lumMod val="60000"/>
                    <a:lumOff val="40000"/>
                  </a:schemeClr>
                </a:solidFill>
                <a:effectLst/>
                <a:uLnTx/>
                <a:uFillTx/>
                <a:latin typeface="HelveticaNeueLT Std Lt" pitchFamily="34" charset="0"/>
              </a:rPr>
              <a:t>Source: IGES Study, Value of Generic Medicines, 2015</a:t>
            </a:r>
          </a:p>
        </p:txBody>
      </p:sp>
      <p:pic>
        <p:nvPicPr>
          <p:cNvPr id="5122" name="Picture 2" descr="http://blog.bayer.es/wp-content/uploads/2015/01/Ictus-Entrada-urgencias-hospital-720x535.jpg"/>
          <p:cNvPicPr>
            <a:picLocks noChangeAspect="1" noChangeArrowheads="1"/>
          </p:cNvPicPr>
          <p:nvPr/>
        </p:nvPicPr>
        <p:blipFill>
          <a:blip r:embed="rId4" cstate="print"/>
          <a:srcRect t="23921" b="19633"/>
          <a:stretch>
            <a:fillRect/>
          </a:stretch>
        </p:blipFill>
        <p:spPr bwMode="auto">
          <a:xfrm>
            <a:off x="401216" y="1190304"/>
            <a:ext cx="2743200" cy="1150564"/>
          </a:xfrm>
          <a:prstGeom prst="round2DiagRect">
            <a:avLst/>
          </a:prstGeom>
          <a:noFill/>
        </p:spPr>
      </p:pic>
      <p:cxnSp>
        <p:nvCxnSpPr>
          <p:cNvPr id="14" name="Straight Connector 13"/>
          <p:cNvCxnSpPr/>
          <p:nvPr/>
        </p:nvCxnSpPr>
        <p:spPr bwMode="auto">
          <a:xfrm>
            <a:off x="3801893" y="1159428"/>
            <a:ext cx="23657" cy="4709527"/>
          </a:xfrm>
          <a:prstGeom prst="line">
            <a:avLst/>
          </a:prstGeom>
          <a:solidFill>
            <a:schemeClr val="accent1"/>
          </a:solidFill>
          <a:ln w="3175" cap="flat" cmpd="sng" algn="ctr">
            <a:solidFill>
              <a:schemeClr val="bg1">
                <a:lumMod val="85000"/>
              </a:schemeClr>
            </a:solidFill>
            <a:prstDash val="solid"/>
            <a:round/>
            <a:headEnd type="none" w="med" len="med"/>
            <a:tailEnd type="none" w="med" len="med"/>
          </a:ln>
          <a:effectLst/>
        </p:spPr>
      </p:cxnSp>
      <p:sp>
        <p:nvSpPr>
          <p:cNvPr id="11" name="Round Diagonal Corner Rectangle 10"/>
          <p:cNvSpPr/>
          <p:nvPr/>
        </p:nvSpPr>
        <p:spPr>
          <a:xfrm>
            <a:off x="205273" y="5260729"/>
            <a:ext cx="8556172" cy="708654"/>
          </a:xfrm>
          <a:prstGeom prst="round2DiagRect">
            <a:avLst/>
          </a:prstGeom>
          <a:solidFill>
            <a:srgbClr val="209ACD"/>
          </a:solidFill>
          <a:ln>
            <a:solidFill>
              <a:srgbClr val="209ACD"/>
            </a:solidFill>
          </a:ln>
        </p:spPr>
        <p:txBody>
          <a:bodyPr wrap="square" lIns="180000" tIns="180000" rIns="180000" bIns="180000">
            <a:spAutoFit/>
          </a:bodyPr>
          <a:lstStyle/>
          <a:p>
            <a:pPr algn="ctr"/>
            <a:r>
              <a:rPr lang="en-GB" sz="1800" b="0" dirty="0" smtClean="0">
                <a:solidFill>
                  <a:schemeClr val="bg1"/>
                </a:solidFill>
                <a:latin typeface="HelveticaNeueLT Std Lt" pitchFamily="34" charset="0"/>
              </a:rPr>
              <a:t>Increased cost-effectiveness</a:t>
            </a:r>
          </a:p>
        </p:txBody>
      </p:sp>
      <p:sp>
        <p:nvSpPr>
          <p:cNvPr id="16" name="TextBox 15"/>
          <p:cNvSpPr txBox="1"/>
          <p:nvPr/>
        </p:nvSpPr>
        <p:spPr>
          <a:xfrm>
            <a:off x="4567354" y="6028814"/>
            <a:ext cx="4047550" cy="230832"/>
          </a:xfrm>
          <a:prstGeom prst="rect">
            <a:avLst/>
          </a:prstGeom>
        </p:spPr>
        <p:txBody>
          <a:bodyPr wrap="square" rtlCol="0">
            <a:spAutoFit/>
          </a:bodyPr>
          <a:lstStyle/>
          <a:p>
            <a:pPr marL="0" marR="0" indent="0" algn="r" defTabSz="914400" rtl="0" eaLnBrk="1" fontAlgn="base" latinLnBrk="0" hangingPunct="1">
              <a:lnSpc>
                <a:spcPct val="100000"/>
              </a:lnSpc>
              <a:spcBef>
                <a:spcPct val="20000"/>
              </a:spcBef>
              <a:spcAft>
                <a:spcPct val="0"/>
              </a:spcAft>
              <a:buClrTx/>
              <a:buSzTx/>
              <a:buFontTx/>
              <a:buNone/>
              <a:tabLst/>
            </a:pPr>
            <a:r>
              <a:rPr kumimoji="0" lang="en-GB" sz="900" b="0" i="0" u="none" strike="noStrike" kern="0" cap="none" spc="0" normalizeH="0" baseline="0" noProof="0" dirty="0" smtClean="0">
                <a:ln>
                  <a:noFill/>
                </a:ln>
                <a:solidFill>
                  <a:schemeClr val="tx1">
                    <a:lumMod val="60000"/>
                    <a:lumOff val="40000"/>
                  </a:schemeClr>
                </a:solidFill>
                <a:effectLst/>
                <a:uLnTx/>
                <a:uFillTx/>
                <a:latin typeface="HelveticaNeueLT Std Lt" pitchFamily="34" charset="0"/>
              </a:rPr>
              <a:t>Source: IGES based on data in </a:t>
            </a:r>
            <a:r>
              <a:rPr kumimoji="0" lang="en-GB" sz="900" b="0" i="0" u="none" strike="noStrike" kern="0" cap="none" spc="0" normalizeH="0" baseline="0" noProof="0" dirty="0" err="1" smtClean="0">
                <a:ln>
                  <a:noFill/>
                </a:ln>
                <a:solidFill>
                  <a:schemeClr val="tx1">
                    <a:lumMod val="60000"/>
                    <a:lumOff val="40000"/>
                  </a:schemeClr>
                </a:solidFill>
                <a:effectLst/>
                <a:uLnTx/>
                <a:uFillTx/>
                <a:latin typeface="HelveticaNeueLT Std Lt" pitchFamily="34" charset="0"/>
              </a:rPr>
              <a:t>Schwabe</a:t>
            </a:r>
            <a:r>
              <a:rPr kumimoji="0" lang="en-GB" sz="900" b="0" i="0" u="none" strike="noStrike" kern="0" cap="none" spc="0" normalizeH="0" baseline="0" noProof="0" dirty="0" smtClean="0">
                <a:ln>
                  <a:noFill/>
                </a:ln>
                <a:solidFill>
                  <a:schemeClr val="tx1">
                    <a:lumMod val="60000"/>
                    <a:lumOff val="40000"/>
                  </a:schemeClr>
                </a:solidFill>
                <a:effectLst/>
                <a:uLnTx/>
                <a:uFillTx/>
                <a:latin typeface="HelveticaNeueLT Std Lt" pitchFamily="34" charset="0"/>
              </a:rPr>
              <a:t>/</a:t>
            </a:r>
            <a:r>
              <a:rPr kumimoji="0" lang="en-GB" sz="900" b="0" i="0" u="none" strike="noStrike" kern="0" cap="none" spc="0" normalizeH="0" baseline="0" noProof="0" dirty="0" err="1" smtClean="0">
                <a:ln>
                  <a:noFill/>
                </a:ln>
                <a:solidFill>
                  <a:schemeClr val="tx1">
                    <a:lumMod val="60000"/>
                    <a:lumOff val="40000"/>
                  </a:schemeClr>
                </a:solidFill>
                <a:effectLst/>
                <a:uLnTx/>
                <a:uFillTx/>
                <a:latin typeface="HelveticaNeueLT Std Lt" pitchFamily="34" charset="0"/>
              </a:rPr>
              <a:t>Paffrath</a:t>
            </a:r>
            <a:r>
              <a:rPr kumimoji="0" lang="en-GB" sz="900" b="0" i="0" u="none" strike="noStrike" kern="0" cap="none" spc="0" normalizeH="0" baseline="0" noProof="0" dirty="0" smtClean="0">
                <a:ln>
                  <a:noFill/>
                </a:ln>
                <a:solidFill>
                  <a:schemeClr val="tx1">
                    <a:lumMod val="60000"/>
                    <a:lumOff val="40000"/>
                  </a:schemeClr>
                </a:solidFill>
                <a:effectLst/>
                <a:uLnTx/>
                <a:uFillTx/>
                <a:latin typeface="HelveticaNeueLT Std Lt" pitchFamily="34" charset="0"/>
              </a:rPr>
              <a:t> (various years)</a:t>
            </a:r>
          </a:p>
        </p:txBody>
      </p:sp>
    </p:spTree>
    <p:extLst>
      <p:ext uri="{BB962C8B-B14F-4D97-AF65-F5344CB8AC3E}">
        <p14:creationId xmlns:p14="http://schemas.microsoft.com/office/powerpoint/2010/main" val="22376792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3213206" y="1290412"/>
            <a:ext cx="5118931" cy="863126"/>
          </a:xfrm>
          <a:prstGeom prst="roundRect">
            <a:avLst/>
          </a:prstGeom>
          <a:solidFill>
            <a:srgbClr val="009ECB"/>
          </a:solidFill>
          <a:ln>
            <a:solidFill>
              <a:srgbClr val="009E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1" name="Rounded Rectangle 20"/>
          <p:cNvSpPr/>
          <p:nvPr/>
        </p:nvSpPr>
        <p:spPr>
          <a:xfrm>
            <a:off x="3211778" y="2220498"/>
            <a:ext cx="5118931" cy="863126"/>
          </a:xfrm>
          <a:prstGeom prst="roundRect">
            <a:avLst/>
          </a:prstGeom>
          <a:solidFill>
            <a:srgbClr val="9AC328"/>
          </a:solidFill>
          <a:ln>
            <a:solidFill>
              <a:srgbClr val="9AC3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4" name="Rounded Rectangle 23"/>
          <p:cNvSpPr/>
          <p:nvPr/>
        </p:nvSpPr>
        <p:spPr>
          <a:xfrm>
            <a:off x="3211778" y="3160558"/>
            <a:ext cx="5118931" cy="863126"/>
          </a:xfrm>
          <a:prstGeom prst="roundRect">
            <a:avLst/>
          </a:prstGeom>
          <a:solidFill>
            <a:srgbClr val="B9328A"/>
          </a:solidFill>
          <a:ln>
            <a:solidFill>
              <a:srgbClr val="B932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7" name="Rounded Rectangle 26"/>
          <p:cNvSpPr/>
          <p:nvPr/>
        </p:nvSpPr>
        <p:spPr>
          <a:xfrm>
            <a:off x="3201804" y="4090644"/>
            <a:ext cx="5118931" cy="863126"/>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0" name="Rounded Rectangle 29"/>
          <p:cNvSpPr/>
          <p:nvPr/>
        </p:nvSpPr>
        <p:spPr>
          <a:xfrm>
            <a:off x="3208922" y="5037822"/>
            <a:ext cx="5118931" cy="863126"/>
          </a:xfrm>
          <a:prstGeom prst="roundRect">
            <a:avLst/>
          </a:prstGeom>
          <a:solidFill>
            <a:srgbClr val="555555"/>
          </a:solidFill>
          <a:ln>
            <a:solidFill>
              <a:srgbClr val="5555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1" name="Title 8"/>
          <p:cNvSpPr txBox="1">
            <a:spLocks/>
          </p:cNvSpPr>
          <p:nvPr/>
        </p:nvSpPr>
        <p:spPr>
          <a:xfrm>
            <a:off x="3281036" y="5068554"/>
            <a:ext cx="2808312" cy="792088"/>
          </a:xfrm>
          <a:prstGeom prst="rect">
            <a:avLst/>
          </a:prstGeom>
        </p:spPr>
        <p:txBody>
          <a:bodyPr anchor="ctr"/>
          <a:lstStyle>
            <a:lvl1pPr algn="r" rtl="0" eaLnBrk="1" fontAlgn="base" hangingPunct="1">
              <a:spcBef>
                <a:spcPct val="0"/>
              </a:spcBef>
              <a:spcAft>
                <a:spcPct val="0"/>
              </a:spcAft>
              <a:defRPr sz="3000" b="1">
                <a:solidFill>
                  <a:srgbClr val="002060"/>
                </a:solidFill>
                <a:latin typeface="+mj-lt"/>
                <a:ea typeface="+mj-ea"/>
                <a:cs typeface="+mj-cs"/>
              </a:defRPr>
            </a:lvl1pPr>
            <a:lvl2pPr algn="l" rtl="0" eaLnBrk="1" fontAlgn="base" hangingPunct="1">
              <a:spcBef>
                <a:spcPct val="0"/>
              </a:spcBef>
              <a:spcAft>
                <a:spcPct val="0"/>
              </a:spcAft>
              <a:defRPr sz="4000" b="1">
                <a:solidFill>
                  <a:srgbClr val="000099"/>
                </a:solidFill>
                <a:latin typeface="Trebuchet MS" pitchFamily="34" charset="0"/>
              </a:defRPr>
            </a:lvl2pPr>
            <a:lvl3pPr algn="l" rtl="0" eaLnBrk="1" fontAlgn="base" hangingPunct="1">
              <a:spcBef>
                <a:spcPct val="0"/>
              </a:spcBef>
              <a:spcAft>
                <a:spcPct val="0"/>
              </a:spcAft>
              <a:defRPr sz="4000" b="1">
                <a:solidFill>
                  <a:srgbClr val="000099"/>
                </a:solidFill>
                <a:latin typeface="Trebuchet MS" pitchFamily="34" charset="0"/>
              </a:defRPr>
            </a:lvl3pPr>
            <a:lvl4pPr algn="l" rtl="0" eaLnBrk="1" fontAlgn="base" hangingPunct="1">
              <a:spcBef>
                <a:spcPct val="0"/>
              </a:spcBef>
              <a:spcAft>
                <a:spcPct val="0"/>
              </a:spcAft>
              <a:defRPr sz="4000" b="1">
                <a:solidFill>
                  <a:srgbClr val="000099"/>
                </a:solidFill>
                <a:latin typeface="Trebuchet MS" pitchFamily="34" charset="0"/>
              </a:defRPr>
            </a:lvl4pPr>
            <a:lvl5pPr algn="l" rtl="0" eaLnBrk="1" fontAlgn="base" hangingPunct="1">
              <a:spcBef>
                <a:spcPct val="0"/>
              </a:spcBef>
              <a:spcAft>
                <a:spcPct val="0"/>
              </a:spcAft>
              <a:defRPr sz="4000" b="1">
                <a:solidFill>
                  <a:srgbClr val="000099"/>
                </a:solidFill>
                <a:latin typeface="Trebuchet MS" pitchFamily="34" charset="0"/>
              </a:defRPr>
            </a:lvl5pPr>
            <a:lvl6pPr marL="457200" algn="l" rtl="0" eaLnBrk="1" fontAlgn="base" hangingPunct="1">
              <a:spcBef>
                <a:spcPct val="0"/>
              </a:spcBef>
              <a:spcAft>
                <a:spcPct val="0"/>
              </a:spcAft>
              <a:defRPr sz="4000" b="1">
                <a:solidFill>
                  <a:srgbClr val="000099"/>
                </a:solidFill>
                <a:latin typeface="Trebuchet MS" pitchFamily="34" charset="0"/>
              </a:defRPr>
            </a:lvl6pPr>
            <a:lvl7pPr marL="914400" algn="l" rtl="0" eaLnBrk="1" fontAlgn="base" hangingPunct="1">
              <a:spcBef>
                <a:spcPct val="0"/>
              </a:spcBef>
              <a:spcAft>
                <a:spcPct val="0"/>
              </a:spcAft>
              <a:defRPr sz="4000" b="1">
                <a:solidFill>
                  <a:srgbClr val="000099"/>
                </a:solidFill>
                <a:latin typeface="Trebuchet MS" pitchFamily="34" charset="0"/>
              </a:defRPr>
            </a:lvl7pPr>
            <a:lvl8pPr marL="1371600" algn="l" rtl="0" eaLnBrk="1" fontAlgn="base" hangingPunct="1">
              <a:spcBef>
                <a:spcPct val="0"/>
              </a:spcBef>
              <a:spcAft>
                <a:spcPct val="0"/>
              </a:spcAft>
              <a:defRPr sz="4000" b="1">
                <a:solidFill>
                  <a:srgbClr val="000099"/>
                </a:solidFill>
                <a:latin typeface="Trebuchet MS" pitchFamily="34" charset="0"/>
              </a:defRPr>
            </a:lvl8pPr>
            <a:lvl9pPr marL="1828800" algn="l" rtl="0" eaLnBrk="1" fontAlgn="base" hangingPunct="1">
              <a:spcBef>
                <a:spcPct val="0"/>
              </a:spcBef>
              <a:spcAft>
                <a:spcPct val="0"/>
              </a:spcAft>
              <a:defRPr sz="4000" b="1">
                <a:solidFill>
                  <a:srgbClr val="000099"/>
                </a:solidFill>
                <a:latin typeface="Trebuchet MS" pitchFamily="34" charset="0"/>
              </a:defRPr>
            </a:lvl9pPr>
          </a:lstStyle>
          <a:p>
            <a:pPr algn="l"/>
            <a:r>
              <a:rPr lang="es-ES" b="0" dirty="0" smtClean="0">
                <a:solidFill>
                  <a:schemeClr val="bg1"/>
                </a:solidFill>
                <a:latin typeface="HelveticaNeueLT Std Lt" pitchFamily="34" charset="0"/>
                <a:cs typeface="Calibri"/>
              </a:rPr>
              <a:t>PARTNERSHIP</a:t>
            </a:r>
          </a:p>
        </p:txBody>
      </p:sp>
      <p:pic>
        <p:nvPicPr>
          <p:cNvPr id="17" name="Picture Placeholder 4"/>
          <p:cNvPicPr>
            <a:picLocks noChangeAspect="1"/>
          </p:cNvPicPr>
          <p:nvPr/>
        </p:nvPicPr>
        <p:blipFill>
          <a:blip r:embed="rId3" cstate="print">
            <a:extLst>
              <a:ext uri="{28A0092B-C50C-407E-A947-70E740481C1C}">
                <a14:useLocalDpi xmlns:a14="http://schemas.microsoft.com/office/drawing/2010/main" val="0"/>
              </a:ext>
            </a:extLst>
          </a:blip>
          <a:srcRect l="20230" r="20230"/>
          <a:stretch>
            <a:fillRect/>
          </a:stretch>
        </p:blipFill>
        <p:spPr>
          <a:xfrm>
            <a:off x="2195726" y="1375070"/>
            <a:ext cx="872205" cy="735740"/>
          </a:xfrm>
          <a:prstGeom prst="round2DiagRect">
            <a:avLst/>
          </a:prstGeom>
          <a:ln w="57150">
            <a:solidFill>
              <a:srgbClr val="009ECB"/>
            </a:solidFill>
          </a:ln>
        </p:spPr>
      </p:pic>
      <p:sp>
        <p:nvSpPr>
          <p:cNvPr id="4" name="Title 3"/>
          <p:cNvSpPr>
            <a:spLocks noGrp="1"/>
          </p:cNvSpPr>
          <p:nvPr>
            <p:ph type="title"/>
          </p:nvPr>
        </p:nvSpPr>
        <p:spPr/>
        <p:txBody>
          <a:bodyPr>
            <a:normAutofit/>
          </a:bodyPr>
          <a:lstStyle/>
          <a:p>
            <a:r>
              <a:rPr lang="en-GB" sz="2600" dirty="0" smtClean="0">
                <a:latin typeface="HelveticaNeueLT Std Lt" pitchFamily="34" charset="0"/>
              </a:rPr>
              <a:t>Medicines for Europe Vision 2020 </a:t>
            </a:r>
            <a:br>
              <a:rPr lang="en-GB" sz="2600" dirty="0" smtClean="0">
                <a:latin typeface="HelveticaNeueLT Std Lt" pitchFamily="34" charset="0"/>
              </a:rPr>
            </a:br>
            <a:r>
              <a:rPr lang="en-GB" sz="2600" b="0" dirty="0" smtClean="0">
                <a:latin typeface="HelveticaNeueLT Std Lt" pitchFamily="34" charset="0"/>
              </a:rPr>
              <a:t>Our 5 pillars</a:t>
            </a:r>
            <a:endParaRPr lang="en-GB" sz="2600" b="0" dirty="0">
              <a:latin typeface="HelveticaNeueLT Std Lt" pitchFamily="34" charset="0"/>
            </a:endParaRPr>
          </a:p>
        </p:txBody>
      </p:sp>
      <p:sp>
        <p:nvSpPr>
          <p:cNvPr id="23" name="Slide Number Placeholder 2"/>
          <p:cNvSpPr>
            <a:spLocks noGrp="1"/>
          </p:cNvSpPr>
          <p:nvPr>
            <p:ph type="sldNum" sz="quarter" idx="12"/>
          </p:nvPr>
        </p:nvSpPr>
        <p:spPr/>
        <p:txBody>
          <a:bodyPr/>
          <a:lstStyle/>
          <a:p>
            <a:fld id="{7BF9E8C0-4D9A-2D40-9A43-CEBB6CC5FD6F}" type="slidenum">
              <a:rPr lang="en-GB" smtClean="0"/>
              <a:pPr/>
              <a:t>2</a:t>
            </a:fld>
            <a:endParaRPr lang="en-GB" dirty="0"/>
          </a:p>
        </p:txBody>
      </p:sp>
      <p:sp>
        <p:nvSpPr>
          <p:cNvPr id="7" name="Title 8"/>
          <p:cNvSpPr txBox="1">
            <a:spLocks/>
          </p:cNvSpPr>
          <p:nvPr/>
        </p:nvSpPr>
        <p:spPr>
          <a:xfrm>
            <a:off x="3285320" y="1321144"/>
            <a:ext cx="2808312" cy="792088"/>
          </a:xfrm>
          <a:prstGeom prst="rect">
            <a:avLst/>
          </a:prstGeom>
        </p:spPr>
        <p:txBody>
          <a:bodyPr anchor="ctr"/>
          <a:lstStyle>
            <a:lvl1pPr algn="r" rtl="0" eaLnBrk="1" fontAlgn="base" hangingPunct="1">
              <a:spcBef>
                <a:spcPct val="0"/>
              </a:spcBef>
              <a:spcAft>
                <a:spcPct val="0"/>
              </a:spcAft>
              <a:defRPr sz="3000" b="1">
                <a:solidFill>
                  <a:srgbClr val="002060"/>
                </a:solidFill>
                <a:latin typeface="+mj-lt"/>
                <a:ea typeface="+mj-ea"/>
                <a:cs typeface="+mj-cs"/>
              </a:defRPr>
            </a:lvl1pPr>
            <a:lvl2pPr algn="l" rtl="0" eaLnBrk="1" fontAlgn="base" hangingPunct="1">
              <a:spcBef>
                <a:spcPct val="0"/>
              </a:spcBef>
              <a:spcAft>
                <a:spcPct val="0"/>
              </a:spcAft>
              <a:defRPr sz="4000" b="1">
                <a:solidFill>
                  <a:srgbClr val="000099"/>
                </a:solidFill>
                <a:latin typeface="Trebuchet MS" pitchFamily="34" charset="0"/>
              </a:defRPr>
            </a:lvl2pPr>
            <a:lvl3pPr algn="l" rtl="0" eaLnBrk="1" fontAlgn="base" hangingPunct="1">
              <a:spcBef>
                <a:spcPct val="0"/>
              </a:spcBef>
              <a:spcAft>
                <a:spcPct val="0"/>
              </a:spcAft>
              <a:defRPr sz="4000" b="1">
                <a:solidFill>
                  <a:srgbClr val="000099"/>
                </a:solidFill>
                <a:latin typeface="Trebuchet MS" pitchFamily="34" charset="0"/>
              </a:defRPr>
            </a:lvl3pPr>
            <a:lvl4pPr algn="l" rtl="0" eaLnBrk="1" fontAlgn="base" hangingPunct="1">
              <a:spcBef>
                <a:spcPct val="0"/>
              </a:spcBef>
              <a:spcAft>
                <a:spcPct val="0"/>
              </a:spcAft>
              <a:defRPr sz="4000" b="1">
                <a:solidFill>
                  <a:srgbClr val="000099"/>
                </a:solidFill>
                <a:latin typeface="Trebuchet MS" pitchFamily="34" charset="0"/>
              </a:defRPr>
            </a:lvl4pPr>
            <a:lvl5pPr algn="l" rtl="0" eaLnBrk="1" fontAlgn="base" hangingPunct="1">
              <a:spcBef>
                <a:spcPct val="0"/>
              </a:spcBef>
              <a:spcAft>
                <a:spcPct val="0"/>
              </a:spcAft>
              <a:defRPr sz="4000" b="1">
                <a:solidFill>
                  <a:srgbClr val="000099"/>
                </a:solidFill>
                <a:latin typeface="Trebuchet MS" pitchFamily="34" charset="0"/>
              </a:defRPr>
            </a:lvl5pPr>
            <a:lvl6pPr marL="457200" algn="l" rtl="0" eaLnBrk="1" fontAlgn="base" hangingPunct="1">
              <a:spcBef>
                <a:spcPct val="0"/>
              </a:spcBef>
              <a:spcAft>
                <a:spcPct val="0"/>
              </a:spcAft>
              <a:defRPr sz="4000" b="1">
                <a:solidFill>
                  <a:srgbClr val="000099"/>
                </a:solidFill>
                <a:latin typeface="Trebuchet MS" pitchFamily="34" charset="0"/>
              </a:defRPr>
            </a:lvl6pPr>
            <a:lvl7pPr marL="914400" algn="l" rtl="0" eaLnBrk="1" fontAlgn="base" hangingPunct="1">
              <a:spcBef>
                <a:spcPct val="0"/>
              </a:spcBef>
              <a:spcAft>
                <a:spcPct val="0"/>
              </a:spcAft>
              <a:defRPr sz="4000" b="1">
                <a:solidFill>
                  <a:srgbClr val="000099"/>
                </a:solidFill>
                <a:latin typeface="Trebuchet MS" pitchFamily="34" charset="0"/>
              </a:defRPr>
            </a:lvl7pPr>
            <a:lvl8pPr marL="1371600" algn="l" rtl="0" eaLnBrk="1" fontAlgn="base" hangingPunct="1">
              <a:spcBef>
                <a:spcPct val="0"/>
              </a:spcBef>
              <a:spcAft>
                <a:spcPct val="0"/>
              </a:spcAft>
              <a:defRPr sz="4000" b="1">
                <a:solidFill>
                  <a:srgbClr val="000099"/>
                </a:solidFill>
                <a:latin typeface="Trebuchet MS" pitchFamily="34" charset="0"/>
              </a:defRPr>
            </a:lvl8pPr>
            <a:lvl9pPr marL="1828800" algn="l" rtl="0" eaLnBrk="1" fontAlgn="base" hangingPunct="1">
              <a:spcBef>
                <a:spcPct val="0"/>
              </a:spcBef>
              <a:spcAft>
                <a:spcPct val="0"/>
              </a:spcAft>
              <a:defRPr sz="4000" b="1">
                <a:solidFill>
                  <a:srgbClr val="000099"/>
                </a:solidFill>
                <a:latin typeface="Trebuchet MS" pitchFamily="34" charset="0"/>
              </a:defRPr>
            </a:lvl9pPr>
          </a:lstStyle>
          <a:p>
            <a:pPr algn="l"/>
            <a:r>
              <a:rPr lang="es-ES" b="0" dirty="0" smtClean="0">
                <a:solidFill>
                  <a:schemeClr val="bg1"/>
                </a:solidFill>
                <a:latin typeface="HelveticaNeueLT Std Lt" pitchFamily="34" charset="0"/>
                <a:cs typeface="Calibri"/>
              </a:rPr>
              <a:t>PATIENTS</a:t>
            </a:r>
          </a:p>
        </p:txBody>
      </p:sp>
      <p:sp>
        <p:nvSpPr>
          <p:cNvPr id="8" name="Title 8"/>
          <p:cNvSpPr txBox="1">
            <a:spLocks/>
          </p:cNvSpPr>
          <p:nvPr/>
        </p:nvSpPr>
        <p:spPr>
          <a:xfrm>
            <a:off x="4353570" y="2214518"/>
            <a:ext cx="2808312" cy="792088"/>
          </a:xfrm>
          <a:prstGeom prst="rect">
            <a:avLst/>
          </a:prstGeom>
        </p:spPr>
        <p:txBody>
          <a:bodyPr anchor="ctr"/>
          <a:lstStyle>
            <a:lvl1pPr algn="r" rtl="0" eaLnBrk="1" fontAlgn="base" hangingPunct="1">
              <a:spcBef>
                <a:spcPct val="0"/>
              </a:spcBef>
              <a:spcAft>
                <a:spcPct val="0"/>
              </a:spcAft>
              <a:defRPr sz="3000" b="1">
                <a:solidFill>
                  <a:srgbClr val="002060"/>
                </a:solidFill>
                <a:latin typeface="+mj-lt"/>
                <a:ea typeface="+mj-ea"/>
                <a:cs typeface="+mj-cs"/>
              </a:defRPr>
            </a:lvl1pPr>
            <a:lvl2pPr algn="l" rtl="0" eaLnBrk="1" fontAlgn="base" hangingPunct="1">
              <a:spcBef>
                <a:spcPct val="0"/>
              </a:spcBef>
              <a:spcAft>
                <a:spcPct val="0"/>
              </a:spcAft>
              <a:defRPr sz="4000" b="1">
                <a:solidFill>
                  <a:srgbClr val="000099"/>
                </a:solidFill>
                <a:latin typeface="Trebuchet MS" pitchFamily="34" charset="0"/>
              </a:defRPr>
            </a:lvl2pPr>
            <a:lvl3pPr algn="l" rtl="0" eaLnBrk="1" fontAlgn="base" hangingPunct="1">
              <a:spcBef>
                <a:spcPct val="0"/>
              </a:spcBef>
              <a:spcAft>
                <a:spcPct val="0"/>
              </a:spcAft>
              <a:defRPr sz="4000" b="1">
                <a:solidFill>
                  <a:srgbClr val="000099"/>
                </a:solidFill>
                <a:latin typeface="Trebuchet MS" pitchFamily="34" charset="0"/>
              </a:defRPr>
            </a:lvl3pPr>
            <a:lvl4pPr algn="l" rtl="0" eaLnBrk="1" fontAlgn="base" hangingPunct="1">
              <a:spcBef>
                <a:spcPct val="0"/>
              </a:spcBef>
              <a:spcAft>
                <a:spcPct val="0"/>
              </a:spcAft>
              <a:defRPr sz="4000" b="1">
                <a:solidFill>
                  <a:srgbClr val="000099"/>
                </a:solidFill>
                <a:latin typeface="Trebuchet MS" pitchFamily="34" charset="0"/>
              </a:defRPr>
            </a:lvl4pPr>
            <a:lvl5pPr algn="l" rtl="0" eaLnBrk="1" fontAlgn="base" hangingPunct="1">
              <a:spcBef>
                <a:spcPct val="0"/>
              </a:spcBef>
              <a:spcAft>
                <a:spcPct val="0"/>
              </a:spcAft>
              <a:defRPr sz="4000" b="1">
                <a:solidFill>
                  <a:srgbClr val="000099"/>
                </a:solidFill>
                <a:latin typeface="Trebuchet MS" pitchFamily="34" charset="0"/>
              </a:defRPr>
            </a:lvl5pPr>
            <a:lvl6pPr marL="457200" algn="l" rtl="0" eaLnBrk="1" fontAlgn="base" hangingPunct="1">
              <a:spcBef>
                <a:spcPct val="0"/>
              </a:spcBef>
              <a:spcAft>
                <a:spcPct val="0"/>
              </a:spcAft>
              <a:defRPr sz="4000" b="1">
                <a:solidFill>
                  <a:srgbClr val="000099"/>
                </a:solidFill>
                <a:latin typeface="Trebuchet MS" pitchFamily="34" charset="0"/>
              </a:defRPr>
            </a:lvl6pPr>
            <a:lvl7pPr marL="914400" algn="l" rtl="0" eaLnBrk="1" fontAlgn="base" hangingPunct="1">
              <a:spcBef>
                <a:spcPct val="0"/>
              </a:spcBef>
              <a:spcAft>
                <a:spcPct val="0"/>
              </a:spcAft>
              <a:defRPr sz="4000" b="1">
                <a:solidFill>
                  <a:srgbClr val="000099"/>
                </a:solidFill>
                <a:latin typeface="Trebuchet MS" pitchFamily="34" charset="0"/>
              </a:defRPr>
            </a:lvl7pPr>
            <a:lvl8pPr marL="1371600" algn="l" rtl="0" eaLnBrk="1" fontAlgn="base" hangingPunct="1">
              <a:spcBef>
                <a:spcPct val="0"/>
              </a:spcBef>
              <a:spcAft>
                <a:spcPct val="0"/>
              </a:spcAft>
              <a:defRPr sz="4000" b="1">
                <a:solidFill>
                  <a:srgbClr val="000099"/>
                </a:solidFill>
                <a:latin typeface="Trebuchet MS" pitchFamily="34" charset="0"/>
              </a:defRPr>
            </a:lvl8pPr>
            <a:lvl9pPr marL="1828800" algn="l" rtl="0" eaLnBrk="1" fontAlgn="base" hangingPunct="1">
              <a:spcBef>
                <a:spcPct val="0"/>
              </a:spcBef>
              <a:spcAft>
                <a:spcPct val="0"/>
              </a:spcAft>
              <a:defRPr sz="4000" b="1">
                <a:solidFill>
                  <a:srgbClr val="000099"/>
                </a:solidFill>
                <a:latin typeface="Trebuchet MS" pitchFamily="34" charset="0"/>
              </a:defRPr>
            </a:lvl9pPr>
          </a:lstStyle>
          <a:p>
            <a:pPr algn="l"/>
            <a:endParaRPr lang="es-ES" b="0" dirty="0" smtClean="0">
              <a:solidFill>
                <a:srgbClr val="D63176"/>
              </a:solidFill>
              <a:latin typeface="+mn-lt"/>
              <a:cs typeface="Calibri"/>
            </a:endParaRPr>
          </a:p>
        </p:txBody>
      </p:sp>
      <p:sp>
        <p:nvSpPr>
          <p:cNvPr id="9" name="Title 8"/>
          <p:cNvSpPr txBox="1">
            <a:spLocks/>
          </p:cNvSpPr>
          <p:nvPr/>
        </p:nvSpPr>
        <p:spPr>
          <a:xfrm>
            <a:off x="4353570" y="3107892"/>
            <a:ext cx="2808312" cy="792088"/>
          </a:xfrm>
          <a:prstGeom prst="rect">
            <a:avLst/>
          </a:prstGeom>
        </p:spPr>
        <p:txBody>
          <a:bodyPr anchor="ctr"/>
          <a:lstStyle>
            <a:lvl1pPr algn="r" rtl="0" eaLnBrk="1" fontAlgn="base" hangingPunct="1">
              <a:spcBef>
                <a:spcPct val="0"/>
              </a:spcBef>
              <a:spcAft>
                <a:spcPct val="0"/>
              </a:spcAft>
              <a:defRPr sz="3000" b="1">
                <a:solidFill>
                  <a:srgbClr val="002060"/>
                </a:solidFill>
                <a:latin typeface="+mj-lt"/>
                <a:ea typeface="+mj-ea"/>
                <a:cs typeface="+mj-cs"/>
              </a:defRPr>
            </a:lvl1pPr>
            <a:lvl2pPr algn="l" rtl="0" eaLnBrk="1" fontAlgn="base" hangingPunct="1">
              <a:spcBef>
                <a:spcPct val="0"/>
              </a:spcBef>
              <a:spcAft>
                <a:spcPct val="0"/>
              </a:spcAft>
              <a:defRPr sz="4000" b="1">
                <a:solidFill>
                  <a:srgbClr val="000099"/>
                </a:solidFill>
                <a:latin typeface="Trebuchet MS" pitchFamily="34" charset="0"/>
              </a:defRPr>
            </a:lvl2pPr>
            <a:lvl3pPr algn="l" rtl="0" eaLnBrk="1" fontAlgn="base" hangingPunct="1">
              <a:spcBef>
                <a:spcPct val="0"/>
              </a:spcBef>
              <a:spcAft>
                <a:spcPct val="0"/>
              </a:spcAft>
              <a:defRPr sz="4000" b="1">
                <a:solidFill>
                  <a:srgbClr val="000099"/>
                </a:solidFill>
                <a:latin typeface="Trebuchet MS" pitchFamily="34" charset="0"/>
              </a:defRPr>
            </a:lvl3pPr>
            <a:lvl4pPr algn="l" rtl="0" eaLnBrk="1" fontAlgn="base" hangingPunct="1">
              <a:spcBef>
                <a:spcPct val="0"/>
              </a:spcBef>
              <a:spcAft>
                <a:spcPct val="0"/>
              </a:spcAft>
              <a:defRPr sz="4000" b="1">
                <a:solidFill>
                  <a:srgbClr val="000099"/>
                </a:solidFill>
                <a:latin typeface="Trebuchet MS" pitchFamily="34" charset="0"/>
              </a:defRPr>
            </a:lvl4pPr>
            <a:lvl5pPr algn="l" rtl="0" eaLnBrk="1" fontAlgn="base" hangingPunct="1">
              <a:spcBef>
                <a:spcPct val="0"/>
              </a:spcBef>
              <a:spcAft>
                <a:spcPct val="0"/>
              </a:spcAft>
              <a:defRPr sz="4000" b="1">
                <a:solidFill>
                  <a:srgbClr val="000099"/>
                </a:solidFill>
                <a:latin typeface="Trebuchet MS" pitchFamily="34" charset="0"/>
              </a:defRPr>
            </a:lvl5pPr>
            <a:lvl6pPr marL="457200" algn="l" rtl="0" eaLnBrk="1" fontAlgn="base" hangingPunct="1">
              <a:spcBef>
                <a:spcPct val="0"/>
              </a:spcBef>
              <a:spcAft>
                <a:spcPct val="0"/>
              </a:spcAft>
              <a:defRPr sz="4000" b="1">
                <a:solidFill>
                  <a:srgbClr val="000099"/>
                </a:solidFill>
                <a:latin typeface="Trebuchet MS" pitchFamily="34" charset="0"/>
              </a:defRPr>
            </a:lvl6pPr>
            <a:lvl7pPr marL="914400" algn="l" rtl="0" eaLnBrk="1" fontAlgn="base" hangingPunct="1">
              <a:spcBef>
                <a:spcPct val="0"/>
              </a:spcBef>
              <a:spcAft>
                <a:spcPct val="0"/>
              </a:spcAft>
              <a:defRPr sz="4000" b="1">
                <a:solidFill>
                  <a:srgbClr val="000099"/>
                </a:solidFill>
                <a:latin typeface="Trebuchet MS" pitchFamily="34" charset="0"/>
              </a:defRPr>
            </a:lvl7pPr>
            <a:lvl8pPr marL="1371600" algn="l" rtl="0" eaLnBrk="1" fontAlgn="base" hangingPunct="1">
              <a:spcBef>
                <a:spcPct val="0"/>
              </a:spcBef>
              <a:spcAft>
                <a:spcPct val="0"/>
              </a:spcAft>
              <a:defRPr sz="4000" b="1">
                <a:solidFill>
                  <a:srgbClr val="000099"/>
                </a:solidFill>
                <a:latin typeface="Trebuchet MS" pitchFamily="34" charset="0"/>
              </a:defRPr>
            </a:lvl8pPr>
            <a:lvl9pPr marL="1828800" algn="l" rtl="0" eaLnBrk="1" fontAlgn="base" hangingPunct="1">
              <a:spcBef>
                <a:spcPct val="0"/>
              </a:spcBef>
              <a:spcAft>
                <a:spcPct val="0"/>
              </a:spcAft>
              <a:defRPr sz="4000" b="1">
                <a:solidFill>
                  <a:srgbClr val="000099"/>
                </a:solidFill>
                <a:latin typeface="Trebuchet MS" pitchFamily="34" charset="0"/>
              </a:defRPr>
            </a:lvl9pPr>
          </a:lstStyle>
          <a:p>
            <a:pPr algn="l"/>
            <a:endParaRPr lang="es-ES" b="0" dirty="0" smtClean="0">
              <a:solidFill>
                <a:srgbClr val="EEC662"/>
              </a:solidFill>
              <a:latin typeface="+mn-lt"/>
              <a:cs typeface="Calibri"/>
            </a:endParaRPr>
          </a:p>
        </p:txBody>
      </p:sp>
      <p:sp>
        <p:nvSpPr>
          <p:cNvPr id="10" name="Title 8"/>
          <p:cNvSpPr txBox="1">
            <a:spLocks/>
          </p:cNvSpPr>
          <p:nvPr/>
        </p:nvSpPr>
        <p:spPr>
          <a:xfrm>
            <a:off x="4353570" y="4081820"/>
            <a:ext cx="4032448" cy="648072"/>
          </a:xfrm>
          <a:prstGeom prst="rect">
            <a:avLst/>
          </a:prstGeom>
        </p:spPr>
        <p:txBody>
          <a:bodyPr anchor="ctr"/>
          <a:lstStyle>
            <a:lvl1pPr algn="r" rtl="0" eaLnBrk="1" fontAlgn="base" hangingPunct="1">
              <a:spcBef>
                <a:spcPct val="0"/>
              </a:spcBef>
              <a:spcAft>
                <a:spcPct val="0"/>
              </a:spcAft>
              <a:defRPr sz="3000" b="1">
                <a:solidFill>
                  <a:srgbClr val="002060"/>
                </a:solidFill>
                <a:latin typeface="+mj-lt"/>
                <a:ea typeface="+mj-ea"/>
                <a:cs typeface="+mj-cs"/>
              </a:defRPr>
            </a:lvl1pPr>
            <a:lvl2pPr algn="l" rtl="0" eaLnBrk="1" fontAlgn="base" hangingPunct="1">
              <a:spcBef>
                <a:spcPct val="0"/>
              </a:spcBef>
              <a:spcAft>
                <a:spcPct val="0"/>
              </a:spcAft>
              <a:defRPr sz="4000" b="1">
                <a:solidFill>
                  <a:srgbClr val="000099"/>
                </a:solidFill>
                <a:latin typeface="Trebuchet MS" pitchFamily="34" charset="0"/>
              </a:defRPr>
            </a:lvl2pPr>
            <a:lvl3pPr algn="l" rtl="0" eaLnBrk="1" fontAlgn="base" hangingPunct="1">
              <a:spcBef>
                <a:spcPct val="0"/>
              </a:spcBef>
              <a:spcAft>
                <a:spcPct val="0"/>
              </a:spcAft>
              <a:defRPr sz="4000" b="1">
                <a:solidFill>
                  <a:srgbClr val="000099"/>
                </a:solidFill>
                <a:latin typeface="Trebuchet MS" pitchFamily="34" charset="0"/>
              </a:defRPr>
            </a:lvl3pPr>
            <a:lvl4pPr algn="l" rtl="0" eaLnBrk="1" fontAlgn="base" hangingPunct="1">
              <a:spcBef>
                <a:spcPct val="0"/>
              </a:spcBef>
              <a:spcAft>
                <a:spcPct val="0"/>
              </a:spcAft>
              <a:defRPr sz="4000" b="1">
                <a:solidFill>
                  <a:srgbClr val="000099"/>
                </a:solidFill>
                <a:latin typeface="Trebuchet MS" pitchFamily="34" charset="0"/>
              </a:defRPr>
            </a:lvl4pPr>
            <a:lvl5pPr algn="l" rtl="0" eaLnBrk="1" fontAlgn="base" hangingPunct="1">
              <a:spcBef>
                <a:spcPct val="0"/>
              </a:spcBef>
              <a:spcAft>
                <a:spcPct val="0"/>
              </a:spcAft>
              <a:defRPr sz="4000" b="1">
                <a:solidFill>
                  <a:srgbClr val="000099"/>
                </a:solidFill>
                <a:latin typeface="Trebuchet MS" pitchFamily="34" charset="0"/>
              </a:defRPr>
            </a:lvl5pPr>
            <a:lvl6pPr marL="457200" algn="l" rtl="0" eaLnBrk="1" fontAlgn="base" hangingPunct="1">
              <a:spcBef>
                <a:spcPct val="0"/>
              </a:spcBef>
              <a:spcAft>
                <a:spcPct val="0"/>
              </a:spcAft>
              <a:defRPr sz="4000" b="1">
                <a:solidFill>
                  <a:srgbClr val="000099"/>
                </a:solidFill>
                <a:latin typeface="Trebuchet MS" pitchFamily="34" charset="0"/>
              </a:defRPr>
            </a:lvl6pPr>
            <a:lvl7pPr marL="914400" algn="l" rtl="0" eaLnBrk="1" fontAlgn="base" hangingPunct="1">
              <a:spcBef>
                <a:spcPct val="0"/>
              </a:spcBef>
              <a:spcAft>
                <a:spcPct val="0"/>
              </a:spcAft>
              <a:defRPr sz="4000" b="1">
                <a:solidFill>
                  <a:srgbClr val="000099"/>
                </a:solidFill>
                <a:latin typeface="Trebuchet MS" pitchFamily="34" charset="0"/>
              </a:defRPr>
            </a:lvl7pPr>
            <a:lvl8pPr marL="1371600" algn="l" rtl="0" eaLnBrk="1" fontAlgn="base" hangingPunct="1">
              <a:spcBef>
                <a:spcPct val="0"/>
              </a:spcBef>
              <a:spcAft>
                <a:spcPct val="0"/>
              </a:spcAft>
              <a:defRPr sz="4000" b="1">
                <a:solidFill>
                  <a:srgbClr val="000099"/>
                </a:solidFill>
                <a:latin typeface="Trebuchet MS" pitchFamily="34" charset="0"/>
              </a:defRPr>
            </a:lvl8pPr>
            <a:lvl9pPr marL="1828800" algn="l" rtl="0" eaLnBrk="1" fontAlgn="base" hangingPunct="1">
              <a:spcBef>
                <a:spcPct val="0"/>
              </a:spcBef>
              <a:spcAft>
                <a:spcPct val="0"/>
              </a:spcAft>
              <a:defRPr sz="4000" b="1">
                <a:solidFill>
                  <a:srgbClr val="000099"/>
                </a:solidFill>
                <a:latin typeface="Trebuchet MS" pitchFamily="34" charset="0"/>
              </a:defRPr>
            </a:lvl9pPr>
          </a:lstStyle>
          <a:p>
            <a:pPr algn="l"/>
            <a:endParaRPr lang="es-ES" b="0" dirty="0" smtClean="0">
              <a:solidFill>
                <a:srgbClr val="569EAD"/>
              </a:solidFill>
              <a:latin typeface="+mn-lt"/>
              <a:cs typeface="Calibri"/>
            </a:endParaRPr>
          </a:p>
        </p:txBody>
      </p:sp>
      <p:sp>
        <p:nvSpPr>
          <p:cNvPr id="11" name="Title 8"/>
          <p:cNvSpPr txBox="1">
            <a:spLocks/>
          </p:cNvSpPr>
          <p:nvPr/>
        </p:nvSpPr>
        <p:spPr>
          <a:xfrm>
            <a:off x="4353570" y="4975194"/>
            <a:ext cx="4032448" cy="648072"/>
          </a:xfrm>
          <a:prstGeom prst="rect">
            <a:avLst/>
          </a:prstGeom>
        </p:spPr>
        <p:txBody>
          <a:bodyPr anchor="ctr"/>
          <a:lstStyle>
            <a:lvl1pPr algn="r" rtl="0" eaLnBrk="1" fontAlgn="base" hangingPunct="1">
              <a:spcBef>
                <a:spcPct val="0"/>
              </a:spcBef>
              <a:spcAft>
                <a:spcPct val="0"/>
              </a:spcAft>
              <a:defRPr sz="3000" b="1">
                <a:solidFill>
                  <a:srgbClr val="002060"/>
                </a:solidFill>
                <a:latin typeface="+mj-lt"/>
                <a:ea typeface="+mj-ea"/>
                <a:cs typeface="+mj-cs"/>
              </a:defRPr>
            </a:lvl1pPr>
            <a:lvl2pPr algn="l" rtl="0" eaLnBrk="1" fontAlgn="base" hangingPunct="1">
              <a:spcBef>
                <a:spcPct val="0"/>
              </a:spcBef>
              <a:spcAft>
                <a:spcPct val="0"/>
              </a:spcAft>
              <a:defRPr sz="4000" b="1">
                <a:solidFill>
                  <a:srgbClr val="000099"/>
                </a:solidFill>
                <a:latin typeface="Trebuchet MS" pitchFamily="34" charset="0"/>
              </a:defRPr>
            </a:lvl2pPr>
            <a:lvl3pPr algn="l" rtl="0" eaLnBrk="1" fontAlgn="base" hangingPunct="1">
              <a:spcBef>
                <a:spcPct val="0"/>
              </a:spcBef>
              <a:spcAft>
                <a:spcPct val="0"/>
              </a:spcAft>
              <a:defRPr sz="4000" b="1">
                <a:solidFill>
                  <a:srgbClr val="000099"/>
                </a:solidFill>
                <a:latin typeface="Trebuchet MS" pitchFamily="34" charset="0"/>
              </a:defRPr>
            </a:lvl3pPr>
            <a:lvl4pPr algn="l" rtl="0" eaLnBrk="1" fontAlgn="base" hangingPunct="1">
              <a:spcBef>
                <a:spcPct val="0"/>
              </a:spcBef>
              <a:spcAft>
                <a:spcPct val="0"/>
              </a:spcAft>
              <a:defRPr sz="4000" b="1">
                <a:solidFill>
                  <a:srgbClr val="000099"/>
                </a:solidFill>
                <a:latin typeface="Trebuchet MS" pitchFamily="34" charset="0"/>
              </a:defRPr>
            </a:lvl4pPr>
            <a:lvl5pPr algn="l" rtl="0" eaLnBrk="1" fontAlgn="base" hangingPunct="1">
              <a:spcBef>
                <a:spcPct val="0"/>
              </a:spcBef>
              <a:spcAft>
                <a:spcPct val="0"/>
              </a:spcAft>
              <a:defRPr sz="4000" b="1">
                <a:solidFill>
                  <a:srgbClr val="000099"/>
                </a:solidFill>
                <a:latin typeface="Trebuchet MS" pitchFamily="34" charset="0"/>
              </a:defRPr>
            </a:lvl5pPr>
            <a:lvl6pPr marL="457200" algn="l" rtl="0" eaLnBrk="1" fontAlgn="base" hangingPunct="1">
              <a:spcBef>
                <a:spcPct val="0"/>
              </a:spcBef>
              <a:spcAft>
                <a:spcPct val="0"/>
              </a:spcAft>
              <a:defRPr sz="4000" b="1">
                <a:solidFill>
                  <a:srgbClr val="000099"/>
                </a:solidFill>
                <a:latin typeface="Trebuchet MS" pitchFamily="34" charset="0"/>
              </a:defRPr>
            </a:lvl6pPr>
            <a:lvl7pPr marL="914400" algn="l" rtl="0" eaLnBrk="1" fontAlgn="base" hangingPunct="1">
              <a:spcBef>
                <a:spcPct val="0"/>
              </a:spcBef>
              <a:spcAft>
                <a:spcPct val="0"/>
              </a:spcAft>
              <a:defRPr sz="4000" b="1">
                <a:solidFill>
                  <a:srgbClr val="000099"/>
                </a:solidFill>
                <a:latin typeface="Trebuchet MS" pitchFamily="34" charset="0"/>
              </a:defRPr>
            </a:lvl7pPr>
            <a:lvl8pPr marL="1371600" algn="l" rtl="0" eaLnBrk="1" fontAlgn="base" hangingPunct="1">
              <a:spcBef>
                <a:spcPct val="0"/>
              </a:spcBef>
              <a:spcAft>
                <a:spcPct val="0"/>
              </a:spcAft>
              <a:defRPr sz="4000" b="1">
                <a:solidFill>
                  <a:srgbClr val="000099"/>
                </a:solidFill>
                <a:latin typeface="Trebuchet MS" pitchFamily="34" charset="0"/>
              </a:defRPr>
            </a:lvl8pPr>
            <a:lvl9pPr marL="1828800" algn="l" rtl="0" eaLnBrk="1" fontAlgn="base" hangingPunct="1">
              <a:spcBef>
                <a:spcPct val="0"/>
              </a:spcBef>
              <a:spcAft>
                <a:spcPct val="0"/>
              </a:spcAft>
              <a:defRPr sz="4000" b="1">
                <a:solidFill>
                  <a:srgbClr val="000099"/>
                </a:solidFill>
                <a:latin typeface="Trebuchet MS" pitchFamily="34" charset="0"/>
              </a:defRPr>
            </a:lvl9pPr>
          </a:lstStyle>
          <a:p>
            <a:pPr algn="l"/>
            <a:endParaRPr lang="es-ES" b="0" dirty="0" smtClean="0">
              <a:solidFill>
                <a:srgbClr val="84378E"/>
              </a:solidFill>
              <a:latin typeface="+mn-lt"/>
              <a:cs typeface="Calibri"/>
            </a:endParaRPr>
          </a:p>
        </p:txBody>
      </p:sp>
      <p:sp>
        <p:nvSpPr>
          <p:cNvPr id="12" name="Title 8"/>
          <p:cNvSpPr txBox="1">
            <a:spLocks/>
          </p:cNvSpPr>
          <p:nvPr/>
        </p:nvSpPr>
        <p:spPr>
          <a:xfrm rot="16200000">
            <a:off x="-1172911" y="2873424"/>
            <a:ext cx="5016381" cy="1440160"/>
          </a:xfrm>
          <a:prstGeom prst="rect">
            <a:avLst/>
          </a:prstGeom>
        </p:spPr>
        <p:txBody>
          <a:bodyPr anchor="ctr"/>
          <a:lstStyle>
            <a:lvl1pPr algn="r" rtl="0" eaLnBrk="1" fontAlgn="base" hangingPunct="1">
              <a:spcBef>
                <a:spcPct val="0"/>
              </a:spcBef>
              <a:spcAft>
                <a:spcPct val="0"/>
              </a:spcAft>
              <a:defRPr sz="3000" b="1">
                <a:solidFill>
                  <a:srgbClr val="002060"/>
                </a:solidFill>
                <a:latin typeface="+mj-lt"/>
                <a:ea typeface="+mj-ea"/>
                <a:cs typeface="+mj-cs"/>
              </a:defRPr>
            </a:lvl1pPr>
            <a:lvl2pPr algn="l" rtl="0" eaLnBrk="1" fontAlgn="base" hangingPunct="1">
              <a:spcBef>
                <a:spcPct val="0"/>
              </a:spcBef>
              <a:spcAft>
                <a:spcPct val="0"/>
              </a:spcAft>
              <a:defRPr sz="4000" b="1">
                <a:solidFill>
                  <a:srgbClr val="000099"/>
                </a:solidFill>
                <a:latin typeface="Trebuchet MS" pitchFamily="34" charset="0"/>
              </a:defRPr>
            </a:lvl2pPr>
            <a:lvl3pPr algn="l" rtl="0" eaLnBrk="1" fontAlgn="base" hangingPunct="1">
              <a:spcBef>
                <a:spcPct val="0"/>
              </a:spcBef>
              <a:spcAft>
                <a:spcPct val="0"/>
              </a:spcAft>
              <a:defRPr sz="4000" b="1">
                <a:solidFill>
                  <a:srgbClr val="000099"/>
                </a:solidFill>
                <a:latin typeface="Trebuchet MS" pitchFamily="34" charset="0"/>
              </a:defRPr>
            </a:lvl3pPr>
            <a:lvl4pPr algn="l" rtl="0" eaLnBrk="1" fontAlgn="base" hangingPunct="1">
              <a:spcBef>
                <a:spcPct val="0"/>
              </a:spcBef>
              <a:spcAft>
                <a:spcPct val="0"/>
              </a:spcAft>
              <a:defRPr sz="4000" b="1">
                <a:solidFill>
                  <a:srgbClr val="000099"/>
                </a:solidFill>
                <a:latin typeface="Trebuchet MS" pitchFamily="34" charset="0"/>
              </a:defRPr>
            </a:lvl4pPr>
            <a:lvl5pPr algn="l" rtl="0" eaLnBrk="1" fontAlgn="base" hangingPunct="1">
              <a:spcBef>
                <a:spcPct val="0"/>
              </a:spcBef>
              <a:spcAft>
                <a:spcPct val="0"/>
              </a:spcAft>
              <a:defRPr sz="4000" b="1">
                <a:solidFill>
                  <a:srgbClr val="000099"/>
                </a:solidFill>
                <a:latin typeface="Trebuchet MS" pitchFamily="34" charset="0"/>
              </a:defRPr>
            </a:lvl5pPr>
            <a:lvl6pPr marL="457200" algn="l" rtl="0" eaLnBrk="1" fontAlgn="base" hangingPunct="1">
              <a:spcBef>
                <a:spcPct val="0"/>
              </a:spcBef>
              <a:spcAft>
                <a:spcPct val="0"/>
              </a:spcAft>
              <a:defRPr sz="4000" b="1">
                <a:solidFill>
                  <a:srgbClr val="000099"/>
                </a:solidFill>
                <a:latin typeface="Trebuchet MS" pitchFamily="34" charset="0"/>
              </a:defRPr>
            </a:lvl6pPr>
            <a:lvl7pPr marL="914400" algn="l" rtl="0" eaLnBrk="1" fontAlgn="base" hangingPunct="1">
              <a:spcBef>
                <a:spcPct val="0"/>
              </a:spcBef>
              <a:spcAft>
                <a:spcPct val="0"/>
              </a:spcAft>
              <a:defRPr sz="4000" b="1">
                <a:solidFill>
                  <a:srgbClr val="000099"/>
                </a:solidFill>
                <a:latin typeface="Trebuchet MS" pitchFamily="34" charset="0"/>
              </a:defRPr>
            </a:lvl7pPr>
            <a:lvl8pPr marL="1371600" algn="l" rtl="0" eaLnBrk="1" fontAlgn="base" hangingPunct="1">
              <a:spcBef>
                <a:spcPct val="0"/>
              </a:spcBef>
              <a:spcAft>
                <a:spcPct val="0"/>
              </a:spcAft>
              <a:defRPr sz="4000" b="1">
                <a:solidFill>
                  <a:srgbClr val="000099"/>
                </a:solidFill>
                <a:latin typeface="Trebuchet MS" pitchFamily="34" charset="0"/>
              </a:defRPr>
            </a:lvl8pPr>
            <a:lvl9pPr marL="1828800" algn="l" rtl="0" eaLnBrk="1" fontAlgn="base" hangingPunct="1">
              <a:spcBef>
                <a:spcPct val="0"/>
              </a:spcBef>
              <a:spcAft>
                <a:spcPct val="0"/>
              </a:spcAft>
              <a:defRPr sz="4000" b="1">
                <a:solidFill>
                  <a:srgbClr val="000099"/>
                </a:solidFill>
                <a:latin typeface="Trebuchet MS" pitchFamily="34" charset="0"/>
              </a:defRPr>
            </a:lvl9pPr>
          </a:lstStyle>
          <a:p>
            <a:pPr algn="ctr"/>
            <a:r>
              <a:rPr lang="es-ES" sz="3500" dirty="0" smtClean="0">
                <a:solidFill>
                  <a:srgbClr val="555555"/>
                </a:solidFill>
                <a:latin typeface="HelveticaNeueLT Std Lt" pitchFamily="34" charset="0"/>
                <a:cs typeface="Calibri"/>
              </a:rPr>
              <a:t>Medicines For Europe </a:t>
            </a:r>
            <a:r>
              <a:rPr lang="es-ES" sz="3500" b="0" dirty="0" smtClean="0">
                <a:solidFill>
                  <a:srgbClr val="555555"/>
                </a:solidFill>
                <a:latin typeface="HelveticaNeueLT Std Lt" pitchFamily="34" charset="0"/>
                <a:cs typeface="Calibri"/>
              </a:rPr>
              <a:t>VISION</a:t>
            </a:r>
          </a:p>
        </p:txBody>
      </p:sp>
      <p:pic>
        <p:nvPicPr>
          <p:cNvPr id="20" name="Picture Placeholder 4"/>
          <p:cNvPicPr>
            <a:picLocks noChangeAspect="1"/>
          </p:cNvPicPr>
          <p:nvPr/>
        </p:nvPicPr>
        <p:blipFill>
          <a:blip r:embed="rId4" cstate="print"/>
          <a:stretch>
            <a:fillRect/>
          </a:stretch>
        </p:blipFill>
        <p:spPr>
          <a:xfrm>
            <a:off x="2179168" y="2305156"/>
            <a:ext cx="897308" cy="702961"/>
          </a:xfrm>
          <a:prstGeom prst="round2DiagRect">
            <a:avLst/>
          </a:prstGeom>
          <a:ln w="57150">
            <a:solidFill>
              <a:srgbClr val="9AC328"/>
            </a:solidFill>
          </a:ln>
        </p:spPr>
      </p:pic>
      <p:sp>
        <p:nvSpPr>
          <p:cNvPr id="22" name="Title 8"/>
          <p:cNvSpPr txBox="1">
            <a:spLocks/>
          </p:cNvSpPr>
          <p:nvPr/>
        </p:nvSpPr>
        <p:spPr>
          <a:xfrm>
            <a:off x="3283892" y="2251230"/>
            <a:ext cx="2808312" cy="792088"/>
          </a:xfrm>
          <a:prstGeom prst="rect">
            <a:avLst/>
          </a:prstGeom>
        </p:spPr>
        <p:txBody>
          <a:bodyPr anchor="ctr"/>
          <a:lstStyle>
            <a:lvl1pPr algn="r" rtl="0" eaLnBrk="1" fontAlgn="base" hangingPunct="1">
              <a:spcBef>
                <a:spcPct val="0"/>
              </a:spcBef>
              <a:spcAft>
                <a:spcPct val="0"/>
              </a:spcAft>
              <a:defRPr sz="3000" b="1">
                <a:solidFill>
                  <a:srgbClr val="002060"/>
                </a:solidFill>
                <a:latin typeface="+mj-lt"/>
                <a:ea typeface="+mj-ea"/>
                <a:cs typeface="+mj-cs"/>
              </a:defRPr>
            </a:lvl1pPr>
            <a:lvl2pPr algn="l" rtl="0" eaLnBrk="1" fontAlgn="base" hangingPunct="1">
              <a:spcBef>
                <a:spcPct val="0"/>
              </a:spcBef>
              <a:spcAft>
                <a:spcPct val="0"/>
              </a:spcAft>
              <a:defRPr sz="4000" b="1">
                <a:solidFill>
                  <a:srgbClr val="000099"/>
                </a:solidFill>
                <a:latin typeface="Trebuchet MS" pitchFamily="34" charset="0"/>
              </a:defRPr>
            </a:lvl2pPr>
            <a:lvl3pPr algn="l" rtl="0" eaLnBrk="1" fontAlgn="base" hangingPunct="1">
              <a:spcBef>
                <a:spcPct val="0"/>
              </a:spcBef>
              <a:spcAft>
                <a:spcPct val="0"/>
              </a:spcAft>
              <a:defRPr sz="4000" b="1">
                <a:solidFill>
                  <a:srgbClr val="000099"/>
                </a:solidFill>
                <a:latin typeface="Trebuchet MS" pitchFamily="34" charset="0"/>
              </a:defRPr>
            </a:lvl3pPr>
            <a:lvl4pPr algn="l" rtl="0" eaLnBrk="1" fontAlgn="base" hangingPunct="1">
              <a:spcBef>
                <a:spcPct val="0"/>
              </a:spcBef>
              <a:spcAft>
                <a:spcPct val="0"/>
              </a:spcAft>
              <a:defRPr sz="4000" b="1">
                <a:solidFill>
                  <a:srgbClr val="000099"/>
                </a:solidFill>
                <a:latin typeface="Trebuchet MS" pitchFamily="34" charset="0"/>
              </a:defRPr>
            </a:lvl4pPr>
            <a:lvl5pPr algn="l" rtl="0" eaLnBrk="1" fontAlgn="base" hangingPunct="1">
              <a:spcBef>
                <a:spcPct val="0"/>
              </a:spcBef>
              <a:spcAft>
                <a:spcPct val="0"/>
              </a:spcAft>
              <a:defRPr sz="4000" b="1">
                <a:solidFill>
                  <a:srgbClr val="000099"/>
                </a:solidFill>
                <a:latin typeface="Trebuchet MS" pitchFamily="34" charset="0"/>
              </a:defRPr>
            </a:lvl5pPr>
            <a:lvl6pPr marL="457200" algn="l" rtl="0" eaLnBrk="1" fontAlgn="base" hangingPunct="1">
              <a:spcBef>
                <a:spcPct val="0"/>
              </a:spcBef>
              <a:spcAft>
                <a:spcPct val="0"/>
              </a:spcAft>
              <a:defRPr sz="4000" b="1">
                <a:solidFill>
                  <a:srgbClr val="000099"/>
                </a:solidFill>
                <a:latin typeface="Trebuchet MS" pitchFamily="34" charset="0"/>
              </a:defRPr>
            </a:lvl6pPr>
            <a:lvl7pPr marL="914400" algn="l" rtl="0" eaLnBrk="1" fontAlgn="base" hangingPunct="1">
              <a:spcBef>
                <a:spcPct val="0"/>
              </a:spcBef>
              <a:spcAft>
                <a:spcPct val="0"/>
              </a:spcAft>
              <a:defRPr sz="4000" b="1">
                <a:solidFill>
                  <a:srgbClr val="000099"/>
                </a:solidFill>
                <a:latin typeface="Trebuchet MS" pitchFamily="34" charset="0"/>
              </a:defRPr>
            </a:lvl7pPr>
            <a:lvl8pPr marL="1371600" algn="l" rtl="0" eaLnBrk="1" fontAlgn="base" hangingPunct="1">
              <a:spcBef>
                <a:spcPct val="0"/>
              </a:spcBef>
              <a:spcAft>
                <a:spcPct val="0"/>
              </a:spcAft>
              <a:defRPr sz="4000" b="1">
                <a:solidFill>
                  <a:srgbClr val="000099"/>
                </a:solidFill>
                <a:latin typeface="Trebuchet MS" pitchFamily="34" charset="0"/>
              </a:defRPr>
            </a:lvl8pPr>
            <a:lvl9pPr marL="1828800" algn="l" rtl="0" eaLnBrk="1" fontAlgn="base" hangingPunct="1">
              <a:spcBef>
                <a:spcPct val="0"/>
              </a:spcBef>
              <a:spcAft>
                <a:spcPct val="0"/>
              </a:spcAft>
              <a:defRPr sz="4000" b="1">
                <a:solidFill>
                  <a:srgbClr val="000099"/>
                </a:solidFill>
                <a:latin typeface="Trebuchet MS" pitchFamily="34" charset="0"/>
              </a:defRPr>
            </a:lvl9pPr>
          </a:lstStyle>
          <a:p>
            <a:pPr algn="l"/>
            <a:r>
              <a:rPr lang="es-ES" b="0" dirty="0" smtClean="0">
                <a:solidFill>
                  <a:schemeClr val="bg1"/>
                </a:solidFill>
                <a:latin typeface="HelveticaNeueLT Std Lt" pitchFamily="34" charset="0"/>
                <a:cs typeface="Calibri"/>
              </a:rPr>
              <a:t>QUALITY</a:t>
            </a:r>
          </a:p>
        </p:txBody>
      </p:sp>
      <p:sp>
        <p:nvSpPr>
          <p:cNvPr id="25" name="Title 8"/>
          <p:cNvSpPr txBox="1">
            <a:spLocks/>
          </p:cNvSpPr>
          <p:nvPr/>
        </p:nvSpPr>
        <p:spPr>
          <a:xfrm>
            <a:off x="3283892" y="3191290"/>
            <a:ext cx="2808312" cy="792088"/>
          </a:xfrm>
          <a:prstGeom prst="rect">
            <a:avLst/>
          </a:prstGeom>
        </p:spPr>
        <p:txBody>
          <a:bodyPr anchor="ctr"/>
          <a:lstStyle>
            <a:lvl1pPr algn="r" rtl="0" eaLnBrk="1" fontAlgn="base" hangingPunct="1">
              <a:spcBef>
                <a:spcPct val="0"/>
              </a:spcBef>
              <a:spcAft>
                <a:spcPct val="0"/>
              </a:spcAft>
              <a:defRPr sz="3000" b="1">
                <a:solidFill>
                  <a:srgbClr val="002060"/>
                </a:solidFill>
                <a:latin typeface="+mj-lt"/>
                <a:ea typeface="+mj-ea"/>
                <a:cs typeface="+mj-cs"/>
              </a:defRPr>
            </a:lvl1pPr>
            <a:lvl2pPr algn="l" rtl="0" eaLnBrk="1" fontAlgn="base" hangingPunct="1">
              <a:spcBef>
                <a:spcPct val="0"/>
              </a:spcBef>
              <a:spcAft>
                <a:spcPct val="0"/>
              </a:spcAft>
              <a:defRPr sz="4000" b="1">
                <a:solidFill>
                  <a:srgbClr val="000099"/>
                </a:solidFill>
                <a:latin typeface="Trebuchet MS" pitchFamily="34" charset="0"/>
              </a:defRPr>
            </a:lvl2pPr>
            <a:lvl3pPr algn="l" rtl="0" eaLnBrk="1" fontAlgn="base" hangingPunct="1">
              <a:spcBef>
                <a:spcPct val="0"/>
              </a:spcBef>
              <a:spcAft>
                <a:spcPct val="0"/>
              </a:spcAft>
              <a:defRPr sz="4000" b="1">
                <a:solidFill>
                  <a:srgbClr val="000099"/>
                </a:solidFill>
                <a:latin typeface="Trebuchet MS" pitchFamily="34" charset="0"/>
              </a:defRPr>
            </a:lvl3pPr>
            <a:lvl4pPr algn="l" rtl="0" eaLnBrk="1" fontAlgn="base" hangingPunct="1">
              <a:spcBef>
                <a:spcPct val="0"/>
              </a:spcBef>
              <a:spcAft>
                <a:spcPct val="0"/>
              </a:spcAft>
              <a:defRPr sz="4000" b="1">
                <a:solidFill>
                  <a:srgbClr val="000099"/>
                </a:solidFill>
                <a:latin typeface="Trebuchet MS" pitchFamily="34" charset="0"/>
              </a:defRPr>
            </a:lvl4pPr>
            <a:lvl5pPr algn="l" rtl="0" eaLnBrk="1" fontAlgn="base" hangingPunct="1">
              <a:spcBef>
                <a:spcPct val="0"/>
              </a:spcBef>
              <a:spcAft>
                <a:spcPct val="0"/>
              </a:spcAft>
              <a:defRPr sz="4000" b="1">
                <a:solidFill>
                  <a:srgbClr val="000099"/>
                </a:solidFill>
                <a:latin typeface="Trebuchet MS" pitchFamily="34" charset="0"/>
              </a:defRPr>
            </a:lvl5pPr>
            <a:lvl6pPr marL="457200" algn="l" rtl="0" eaLnBrk="1" fontAlgn="base" hangingPunct="1">
              <a:spcBef>
                <a:spcPct val="0"/>
              </a:spcBef>
              <a:spcAft>
                <a:spcPct val="0"/>
              </a:spcAft>
              <a:defRPr sz="4000" b="1">
                <a:solidFill>
                  <a:srgbClr val="000099"/>
                </a:solidFill>
                <a:latin typeface="Trebuchet MS" pitchFamily="34" charset="0"/>
              </a:defRPr>
            </a:lvl6pPr>
            <a:lvl7pPr marL="914400" algn="l" rtl="0" eaLnBrk="1" fontAlgn="base" hangingPunct="1">
              <a:spcBef>
                <a:spcPct val="0"/>
              </a:spcBef>
              <a:spcAft>
                <a:spcPct val="0"/>
              </a:spcAft>
              <a:defRPr sz="4000" b="1">
                <a:solidFill>
                  <a:srgbClr val="000099"/>
                </a:solidFill>
                <a:latin typeface="Trebuchet MS" pitchFamily="34" charset="0"/>
              </a:defRPr>
            </a:lvl7pPr>
            <a:lvl8pPr marL="1371600" algn="l" rtl="0" eaLnBrk="1" fontAlgn="base" hangingPunct="1">
              <a:spcBef>
                <a:spcPct val="0"/>
              </a:spcBef>
              <a:spcAft>
                <a:spcPct val="0"/>
              </a:spcAft>
              <a:defRPr sz="4000" b="1">
                <a:solidFill>
                  <a:srgbClr val="000099"/>
                </a:solidFill>
                <a:latin typeface="Trebuchet MS" pitchFamily="34" charset="0"/>
              </a:defRPr>
            </a:lvl8pPr>
            <a:lvl9pPr marL="1828800" algn="l" rtl="0" eaLnBrk="1" fontAlgn="base" hangingPunct="1">
              <a:spcBef>
                <a:spcPct val="0"/>
              </a:spcBef>
              <a:spcAft>
                <a:spcPct val="0"/>
              </a:spcAft>
              <a:defRPr sz="4000" b="1">
                <a:solidFill>
                  <a:srgbClr val="000099"/>
                </a:solidFill>
                <a:latin typeface="Trebuchet MS" pitchFamily="34" charset="0"/>
              </a:defRPr>
            </a:lvl9pPr>
          </a:lstStyle>
          <a:p>
            <a:pPr algn="l"/>
            <a:r>
              <a:rPr lang="es-ES" b="0" dirty="0" smtClean="0">
                <a:solidFill>
                  <a:schemeClr val="bg1"/>
                </a:solidFill>
                <a:latin typeface="HelveticaNeueLT Std Lt" pitchFamily="34" charset="0"/>
                <a:cs typeface="Calibri"/>
              </a:rPr>
              <a:t>VALUE</a:t>
            </a:r>
          </a:p>
        </p:txBody>
      </p:sp>
      <p:sp>
        <p:nvSpPr>
          <p:cNvPr id="28" name="Title 8"/>
          <p:cNvSpPr txBox="1">
            <a:spLocks/>
          </p:cNvSpPr>
          <p:nvPr/>
        </p:nvSpPr>
        <p:spPr>
          <a:xfrm>
            <a:off x="3273918" y="4121376"/>
            <a:ext cx="3408884" cy="792088"/>
          </a:xfrm>
          <a:prstGeom prst="rect">
            <a:avLst/>
          </a:prstGeom>
        </p:spPr>
        <p:txBody>
          <a:bodyPr anchor="ctr"/>
          <a:lstStyle>
            <a:lvl1pPr algn="r" rtl="0" eaLnBrk="1" fontAlgn="base" hangingPunct="1">
              <a:spcBef>
                <a:spcPct val="0"/>
              </a:spcBef>
              <a:spcAft>
                <a:spcPct val="0"/>
              </a:spcAft>
              <a:defRPr sz="3000" b="1">
                <a:solidFill>
                  <a:srgbClr val="002060"/>
                </a:solidFill>
                <a:latin typeface="+mj-lt"/>
                <a:ea typeface="+mj-ea"/>
                <a:cs typeface="+mj-cs"/>
              </a:defRPr>
            </a:lvl1pPr>
            <a:lvl2pPr algn="l" rtl="0" eaLnBrk="1" fontAlgn="base" hangingPunct="1">
              <a:spcBef>
                <a:spcPct val="0"/>
              </a:spcBef>
              <a:spcAft>
                <a:spcPct val="0"/>
              </a:spcAft>
              <a:defRPr sz="4000" b="1">
                <a:solidFill>
                  <a:srgbClr val="000099"/>
                </a:solidFill>
                <a:latin typeface="Trebuchet MS" pitchFamily="34" charset="0"/>
              </a:defRPr>
            </a:lvl2pPr>
            <a:lvl3pPr algn="l" rtl="0" eaLnBrk="1" fontAlgn="base" hangingPunct="1">
              <a:spcBef>
                <a:spcPct val="0"/>
              </a:spcBef>
              <a:spcAft>
                <a:spcPct val="0"/>
              </a:spcAft>
              <a:defRPr sz="4000" b="1">
                <a:solidFill>
                  <a:srgbClr val="000099"/>
                </a:solidFill>
                <a:latin typeface="Trebuchet MS" pitchFamily="34" charset="0"/>
              </a:defRPr>
            </a:lvl3pPr>
            <a:lvl4pPr algn="l" rtl="0" eaLnBrk="1" fontAlgn="base" hangingPunct="1">
              <a:spcBef>
                <a:spcPct val="0"/>
              </a:spcBef>
              <a:spcAft>
                <a:spcPct val="0"/>
              </a:spcAft>
              <a:defRPr sz="4000" b="1">
                <a:solidFill>
                  <a:srgbClr val="000099"/>
                </a:solidFill>
                <a:latin typeface="Trebuchet MS" pitchFamily="34" charset="0"/>
              </a:defRPr>
            </a:lvl4pPr>
            <a:lvl5pPr algn="l" rtl="0" eaLnBrk="1" fontAlgn="base" hangingPunct="1">
              <a:spcBef>
                <a:spcPct val="0"/>
              </a:spcBef>
              <a:spcAft>
                <a:spcPct val="0"/>
              </a:spcAft>
              <a:defRPr sz="4000" b="1">
                <a:solidFill>
                  <a:srgbClr val="000099"/>
                </a:solidFill>
                <a:latin typeface="Trebuchet MS" pitchFamily="34" charset="0"/>
              </a:defRPr>
            </a:lvl5pPr>
            <a:lvl6pPr marL="457200" algn="l" rtl="0" eaLnBrk="1" fontAlgn="base" hangingPunct="1">
              <a:spcBef>
                <a:spcPct val="0"/>
              </a:spcBef>
              <a:spcAft>
                <a:spcPct val="0"/>
              </a:spcAft>
              <a:defRPr sz="4000" b="1">
                <a:solidFill>
                  <a:srgbClr val="000099"/>
                </a:solidFill>
                <a:latin typeface="Trebuchet MS" pitchFamily="34" charset="0"/>
              </a:defRPr>
            </a:lvl6pPr>
            <a:lvl7pPr marL="914400" algn="l" rtl="0" eaLnBrk="1" fontAlgn="base" hangingPunct="1">
              <a:spcBef>
                <a:spcPct val="0"/>
              </a:spcBef>
              <a:spcAft>
                <a:spcPct val="0"/>
              </a:spcAft>
              <a:defRPr sz="4000" b="1">
                <a:solidFill>
                  <a:srgbClr val="000099"/>
                </a:solidFill>
                <a:latin typeface="Trebuchet MS" pitchFamily="34" charset="0"/>
              </a:defRPr>
            </a:lvl7pPr>
            <a:lvl8pPr marL="1371600" algn="l" rtl="0" eaLnBrk="1" fontAlgn="base" hangingPunct="1">
              <a:spcBef>
                <a:spcPct val="0"/>
              </a:spcBef>
              <a:spcAft>
                <a:spcPct val="0"/>
              </a:spcAft>
              <a:defRPr sz="4000" b="1">
                <a:solidFill>
                  <a:srgbClr val="000099"/>
                </a:solidFill>
                <a:latin typeface="Trebuchet MS" pitchFamily="34" charset="0"/>
              </a:defRPr>
            </a:lvl8pPr>
            <a:lvl9pPr marL="1828800" algn="l" rtl="0" eaLnBrk="1" fontAlgn="base" hangingPunct="1">
              <a:spcBef>
                <a:spcPct val="0"/>
              </a:spcBef>
              <a:spcAft>
                <a:spcPct val="0"/>
              </a:spcAft>
              <a:defRPr sz="4000" b="1">
                <a:solidFill>
                  <a:srgbClr val="000099"/>
                </a:solidFill>
                <a:latin typeface="Trebuchet MS" pitchFamily="34" charset="0"/>
              </a:defRPr>
            </a:lvl9pPr>
          </a:lstStyle>
          <a:p>
            <a:pPr algn="l"/>
            <a:r>
              <a:rPr lang="es-ES" b="0" dirty="0" smtClean="0">
                <a:solidFill>
                  <a:schemeClr val="bg1"/>
                </a:solidFill>
                <a:latin typeface="HelveticaNeueLT Std Lt" pitchFamily="34" charset="0"/>
                <a:cs typeface="Calibri"/>
              </a:rPr>
              <a:t>SUSTAINABILITY</a:t>
            </a:r>
          </a:p>
        </p:txBody>
      </p:sp>
      <p:pic>
        <p:nvPicPr>
          <p:cNvPr id="37" name="Picture Placeholder 5"/>
          <p:cNvPicPr>
            <a:picLocks/>
          </p:cNvPicPr>
          <p:nvPr/>
        </p:nvPicPr>
        <p:blipFill>
          <a:blip r:embed="rId5" cstate="print">
            <a:extLst>
              <a:ext uri="{28A0092B-C50C-407E-A947-70E740481C1C}">
                <a14:useLocalDpi xmlns:a14="http://schemas.microsoft.com/office/drawing/2010/main" val="0"/>
              </a:ext>
            </a:extLst>
          </a:blip>
          <a:srcRect l="20270" r="20270"/>
          <a:stretch>
            <a:fillRect/>
          </a:stretch>
        </p:blipFill>
        <p:spPr bwMode="auto">
          <a:xfrm>
            <a:off x="2162077" y="3221764"/>
            <a:ext cx="922945" cy="700754"/>
          </a:xfrm>
          <a:prstGeom prst="round2DiagRect">
            <a:avLst/>
          </a:prstGeom>
          <a:ln w="57150">
            <a:solidFill>
              <a:srgbClr val="B9328A"/>
            </a:solidFill>
          </a:ln>
          <a:extLst>
            <a:ext uri="{53640926-AAD7-44D8-BBD7-CCE9431645EC}">
              <a14:shadowObscured xmlns:a14="http://schemas.microsoft.com/office/drawing/2010/main"/>
            </a:ext>
          </a:extLst>
        </p:spPr>
      </p:pic>
      <p:pic>
        <p:nvPicPr>
          <p:cNvPr id="38" name="Picture Placeholder 7"/>
          <p:cNvPicPr>
            <a:picLocks/>
          </p:cNvPicPr>
          <p:nvPr/>
        </p:nvPicPr>
        <p:blipFill rotWithShape="1">
          <a:blip r:embed="rId6" cstate="print">
            <a:extLst>
              <a:ext uri="{28A0092B-C50C-407E-A947-70E740481C1C}">
                <a14:useLocalDpi xmlns:a14="http://schemas.microsoft.com/office/drawing/2010/main" val="0"/>
              </a:ext>
            </a:extLst>
          </a:blip>
          <a:srcRect t="9256" b="9256"/>
          <a:stretch/>
        </p:blipFill>
        <p:spPr bwMode="auto">
          <a:xfrm>
            <a:off x="2144985" y="4153256"/>
            <a:ext cx="931491" cy="752028"/>
          </a:xfrm>
          <a:prstGeom prst="round2DiagRect">
            <a:avLst/>
          </a:prstGeom>
          <a:ln w="57150" cap="flat" cmpd="sng" algn="ctr">
            <a:solidFill>
              <a:schemeClr val="accent5">
                <a:lumMod val="75000"/>
              </a:schemeClr>
            </a:solidFill>
            <a:prstDash val="solid"/>
            <a:round/>
            <a:headEnd type="none" w="med" len="med"/>
            <a:tailEnd type="none" w="med" len="med"/>
          </a:ln>
          <a:extLst>
            <a:ext uri="{53640926-AAD7-44D8-BBD7-CCE9431645EC}">
              <a14:shadowObscured xmlns:a14="http://schemas.microsoft.com/office/drawing/2010/main"/>
            </a:ext>
          </a:extLst>
        </p:spPr>
      </p:pic>
      <p:pic>
        <p:nvPicPr>
          <p:cNvPr id="39" name="Picture Placeholder 4"/>
          <p:cNvPicPr>
            <a:picLocks noChangeAspect="1"/>
          </p:cNvPicPr>
          <p:nvPr/>
        </p:nvPicPr>
        <p:blipFill>
          <a:blip r:embed="rId7" cstate="print">
            <a:extLst>
              <a:ext uri="{28A0092B-C50C-407E-A947-70E740481C1C}">
                <a14:useLocalDpi xmlns:a14="http://schemas.microsoft.com/office/drawing/2010/main" val="0"/>
              </a:ext>
            </a:extLst>
          </a:blip>
          <a:srcRect l="20256" r="20256"/>
          <a:stretch>
            <a:fillRect/>
          </a:stretch>
        </p:blipFill>
        <p:spPr>
          <a:xfrm>
            <a:off x="2127891" y="5092679"/>
            <a:ext cx="948585" cy="727004"/>
          </a:xfrm>
          <a:prstGeom prst="round2DiagRect">
            <a:avLst/>
          </a:prstGeom>
          <a:ln w="57150">
            <a:solidFill>
              <a:srgbClr val="555555"/>
            </a:solidFill>
          </a:ln>
        </p:spPr>
      </p:pic>
    </p:spTree>
    <p:extLst>
      <p:ext uri="{BB962C8B-B14F-4D97-AF65-F5344CB8AC3E}">
        <p14:creationId xmlns:p14="http://schemas.microsoft.com/office/powerpoint/2010/main" val="15086912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Better health outcomes - Breast cancer </a:t>
            </a:r>
            <a:endParaRPr lang="en-GB" sz="2400" dirty="0"/>
          </a:p>
        </p:txBody>
      </p:sp>
      <p:sp>
        <p:nvSpPr>
          <p:cNvPr id="3" name="Slide Number Placeholder 2"/>
          <p:cNvSpPr>
            <a:spLocks noGrp="1"/>
          </p:cNvSpPr>
          <p:nvPr>
            <p:ph type="sldNum" sz="quarter" idx="12"/>
          </p:nvPr>
        </p:nvSpPr>
        <p:spPr/>
        <p:txBody>
          <a:bodyPr/>
          <a:lstStyle/>
          <a:p>
            <a:fld id="{7BF9E8C0-4D9A-2D40-9A43-CEBB6CC5FD6F}" type="slidenum">
              <a:rPr lang="en-GB" smtClean="0">
                <a:solidFill>
                  <a:srgbClr val="000000">
                    <a:lumMod val="50000"/>
                    <a:lumOff val="50000"/>
                  </a:srgbClr>
                </a:solidFill>
              </a:rPr>
              <a:pPr/>
              <a:t>20</a:t>
            </a:fld>
            <a:endParaRPr lang="en-GB" dirty="0">
              <a:solidFill>
                <a:srgbClr val="000000">
                  <a:lumMod val="50000"/>
                  <a:lumOff val="50000"/>
                </a:srgbClr>
              </a:solidFill>
            </a:endParaRPr>
          </a:p>
        </p:txBody>
      </p:sp>
      <p:cxnSp>
        <p:nvCxnSpPr>
          <p:cNvPr id="14" name="Straight Connector 13"/>
          <p:cNvCxnSpPr/>
          <p:nvPr/>
        </p:nvCxnSpPr>
        <p:spPr bwMode="auto">
          <a:xfrm>
            <a:off x="3932893" y="1196752"/>
            <a:ext cx="18218" cy="4896544"/>
          </a:xfrm>
          <a:prstGeom prst="line">
            <a:avLst/>
          </a:prstGeom>
          <a:solidFill>
            <a:schemeClr val="accent1"/>
          </a:solidFill>
          <a:ln w="3175" cap="flat" cmpd="sng" algn="ctr">
            <a:solidFill>
              <a:schemeClr val="bg1">
                <a:lumMod val="50000"/>
                <a:lumOff val="50000"/>
              </a:schemeClr>
            </a:solidFill>
            <a:prstDash val="solid"/>
            <a:round/>
            <a:headEnd type="none" w="med" len="med"/>
            <a:tailEnd type="none" w="med" len="med"/>
          </a:ln>
          <a:effectLst/>
        </p:spPr>
      </p:cxnSp>
      <p:sp>
        <p:nvSpPr>
          <p:cNvPr id="25" name="Content Placeholder 3"/>
          <p:cNvSpPr>
            <a:spLocks noGrp="1"/>
          </p:cNvSpPr>
          <p:nvPr>
            <p:ph idx="1"/>
          </p:nvPr>
        </p:nvSpPr>
        <p:spPr>
          <a:xfrm>
            <a:off x="320727" y="2476732"/>
            <a:ext cx="3327530" cy="2561799"/>
          </a:xfrm>
        </p:spPr>
        <p:txBody>
          <a:bodyPr/>
          <a:lstStyle/>
          <a:p>
            <a:pPr marL="179388" indent="-179388"/>
            <a:r>
              <a:rPr lang="en-GB" sz="1500" dirty="0" smtClean="0"/>
              <a:t>Adjuvant endocrine therapies: Over 15 years after treatment start, mortality is reduced by 1/3 and recurrence rates by 40% </a:t>
            </a:r>
          </a:p>
          <a:p>
            <a:pPr marL="179388" indent="-179388"/>
            <a:r>
              <a:rPr lang="en-GB" sz="1500" dirty="0" smtClean="0"/>
              <a:t>Breast cancer related mortality decreased since late 1980s</a:t>
            </a:r>
          </a:p>
          <a:p>
            <a:pPr marL="538163" lvl="1" indent="-179388"/>
            <a:r>
              <a:rPr lang="fr-BE" sz="1400" dirty="0" err="1" smtClean="0"/>
              <a:t>Improved</a:t>
            </a:r>
            <a:r>
              <a:rPr lang="fr-BE" sz="1400" dirty="0" smtClean="0"/>
              <a:t> </a:t>
            </a:r>
            <a:r>
              <a:rPr lang="fr-BE" sz="1400" dirty="0" err="1" smtClean="0"/>
              <a:t>treatment</a:t>
            </a:r>
            <a:r>
              <a:rPr lang="fr-BE" sz="1400" dirty="0" smtClean="0"/>
              <a:t> options</a:t>
            </a:r>
          </a:p>
          <a:p>
            <a:pPr marL="538163" lvl="1" indent="-179388"/>
            <a:r>
              <a:rPr lang="fr-BE" sz="1400" dirty="0" err="1" smtClean="0"/>
              <a:t>Increased</a:t>
            </a:r>
            <a:r>
              <a:rPr lang="fr-BE" sz="1400" dirty="0" smtClean="0"/>
              <a:t> </a:t>
            </a:r>
            <a:r>
              <a:rPr lang="fr-BE" sz="1400" dirty="0" err="1" smtClean="0"/>
              <a:t>access</a:t>
            </a:r>
            <a:endParaRPr lang="fr-BE" sz="1400" dirty="0" smtClean="0"/>
          </a:p>
          <a:p>
            <a:pPr marL="538163" lvl="1" indent="-179388"/>
            <a:r>
              <a:rPr lang="fr-BE" sz="1400" dirty="0" err="1" smtClean="0"/>
              <a:t>Early</a:t>
            </a:r>
            <a:r>
              <a:rPr lang="fr-BE" sz="1400" dirty="0" smtClean="0"/>
              <a:t> </a:t>
            </a:r>
            <a:r>
              <a:rPr lang="fr-BE" sz="1400" dirty="0" err="1" smtClean="0"/>
              <a:t>detection</a:t>
            </a:r>
            <a:r>
              <a:rPr lang="fr-BE" sz="1400" dirty="0" smtClean="0"/>
              <a:t> programs</a:t>
            </a:r>
            <a:endParaRPr lang="fr-BE" sz="1400" dirty="0"/>
          </a:p>
        </p:txBody>
      </p:sp>
      <p:sp>
        <p:nvSpPr>
          <p:cNvPr id="26" name="TextBox 25"/>
          <p:cNvSpPr txBox="1"/>
          <p:nvPr/>
        </p:nvSpPr>
        <p:spPr>
          <a:xfrm>
            <a:off x="4535996" y="3626517"/>
            <a:ext cx="4104456" cy="461665"/>
          </a:xfrm>
          <a:prstGeom prst="rect">
            <a:avLst/>
          </a:prstGeom>
        </p:spPr>
        <p:txBody>
          <a:bodyPr wrap="square" rtlCol="0">
            <a:spAutoFit/>
          </a:bodyPr>
          <a:lstStyle/>
          <a:p>
            <a:pPr algn="ctr">
              <a:spcBef>
                <a:spcPct val="20000"/>
              </a:spcBef>
            </a:pPr>
            <a:r>
              <a:rPr lang="en-GB" sz="1200" kern="0" dirty="0" smtClean="0">
                <a:solidFill>
                  <a:srgbClr val="002060"/>
                </a:solidFill>
                <a:latin typeface="HelveticaNeueLT Std Lt" pitchFamily="34" charset="0"/>
              </a:rPr>
              <a:t>Change of generic market share and total prescriptions of anti-hypertensives (Germany)</a:t>
            </a:r>
          </a:p>
        </p:txBody>
      </p:sp>
      <p:sp>
        <p:nvSpPr>
          <p:cNvPr id="28" name="TextBox 27"/>
          <p:cNvSpPr txBox="1"/>
          <p:nvPr/>
        </p:nvSpPr>
        <p:spPr>
          <a:xfrm>
            <a:off x="522511" y="6019666"/>
            <a:ext cx="3491880" cy="230832"/>
          </a:xfrm>
          <a:prstGeom prst="rect">
            <a:avLst/>
          </a:prstGeom>
        </p:spPr>
        <p:txBody>
          <a:bodyPr wrap="square" rtlCol="0">
            <a:spAutoFit/>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GB" sz="900" b="0" i="0" u="none" strike="noStrike" kern="0" cap="none" spc="0" normalizeH="0" baseline="0" noProof="0" dirty="0" smtClean="0">
                <a:ln>
                  <a:noFill/>
                </a:ln>
                <a:solidFill>
                  <a:schemeClr val="tx1">
                    <a:lumMod val="60000"/>
                    <a:lumOff val="40000"/>
                  </a:schemeClr>
                </a:solidFill>
                <a:effectLst/>
                <a:uLnTx/>
                <a:uFillTx/>
                <a:latin typeface="HelveticaNeueLT Std Lt" pitchFamily="34" charset="0"/>
              </a:rPr>
              <a:t>Source: IGES Study, Value of Generic Medicines, 2015</a:t>
            </a:r>
          </a:p>
        </p:txBody>
      </p:sp>
      <p:pic>
        <p:nvPicPr>
          <p:cNvPr id="29" name="Picture 2" descr="http://blog.bayer.es/wp-content/uploads/2015/01/Ictus-Entrada-urgencias-hospital-720x535.jpg"/>
          <p:cNvPicPr>
            <a:picLocks noChangeAspect="1" noChangeArrowheads="1"/>
          </p:cNvPicPr>
          <p:nvPr/>
        </p:nvPicPr>
        <p:blipFill>
          <a:blip r:embed="rId3" cstate="print"/>
          <a:srcRect t="23921" b="19633"/>
          <a:stretch>
            <a:fillRect/>
          </a:stretch>
        </p:blipFill>
        <p:spPr bwMode="auto">
          <a:xfrm>
            <a:off x="401216" y="1190304"/>
            <a:ext cx="2743200" cy="1150564"/>
          </a:xfrm>
          <a:prstGeom prst="round2DiagRect">
            <a:avLst/>
          </a:prstGeom>
          <a:noFill/>
        </p:spPr>
      </p:pic>
      <p:cxnSp>
        <p:nvCxnSpPr>
          <p:cNvPr id="30" name="Straight Connector 29"/>
          <p:cNvCxnSpPr/>
          <p:nvPr/>
        </p:nvCxnSpPr>
        <p:spPr bwMode="auto">
          <a:xfrm>
            <a:off x="3801893" y="1159428"/>
            <a:ext cx="23657" cy="4709527"/>
          </a:xfrm>
          <a:prstGeom prst="line">
            <a:avLst/>
          </a:prstGeom>
          <a:solidFill>
            <a:schemeClr val="accent1"/>
          </a:solidFill>
          <a:ln w="3175" cap="flat" cmpd="sng" algn="ctr">
            <a:solidFill>
              <a:schemeClr val="bg1">
                <a:lumMod val="85000"/>
              </a:schemeClr>
            </a:solidFill>
            <a:prstDash val="solid"/>
            <a:round/>
            <a:headEnd type="none" w="med" len="med"/>
            <a:tailEnd type="none" w="med" len="med"/>
          </a:ln>
          <a:effectLst/>
        </p:spPr>
      </p:cxnSp>
      <p:sp>
        <p:nvSpPr>
          <p:cNvPr id="31" name="Round Diagonal Corner Rectangle 30"/>
          <p:cNvSpPr/>
          <p:nvPr/>
        </p:nvSpPr>
        <p:spPr>
          <a:xfrm>
            <a:off x="205273" y="5260729"/>
            <a:ext cx="8556172" cy="708654"/>
          </a:xfrm>
          <a:prstGeom prst="round2DiagRect">
            <a:avLst/>
          </a:prstGeom>
          <a:solidFill>
            <a:srgbClr val="209ACD"/>
          </a:solidFill>
          <a:ln>
            <a:solidFill>
              <a:srgbClr val="209ACD"/>
            </a:solidFill>
          </a:ln>
        </p:spPr>
        <p:txBody>
          <a:bodyPr wrap="square" lIns="180000" tIns="180000" rIns="180000" bIns="180000">
            <a:spAutoFit/>
          </a:bodyPr>
          <a:lstStyle/>
          <a:p>
            <a:pPr algn="ctr"/>
            <a:r>
              <a:rPr lang="en-GB" dirty="0" smtClean="0">
                <a:solidFill>
                  <a:schemeClr val="bg1"/>
                </a:solidFill>
                <a:latin typeface="HelveticaNeueLT Std Lt" pitchFamily="34" charset="0"/>
              </a:rPr>
              <a:t>Decreased cost/QALY</a:t>
            </a:r>
          </a:p>
        </p:txBody>
      </p:sp>
      <p:sp>
        <p:nvSpPr>
          <p:cNvPr id="32" name="TextBox 31"/>
          <p:cNvSpPr txBox="1"/>
          <p:nvPr/>
        </p:nvSpPr>
        <p:spPr>
          <a:xfrm>
            <a:off x="4567354" y="6028814"/>
            <a:ext cx="4047550" cy="230832"/>
          </a:xfrm>
          <a:prstGeom prst="rect">
            <a:avLst/>
          </a:prstGeom>
        </p:spPr>
        <p:txBody>
          <a:bodyPr wrap="square" rtlCol="0">
            <a:spAutoFit/>
          </a:bodyPr>
          <a:lstStyle/>
          <a:p>
            <a:pPr marL="0" marR="0" indent="0" algn="r" defTabSz="914400" rtl="0" eaLnBrk="1" fontAlgn="base" latinLnBrk="0" hangingPunct="1">
              <a:lnSpc>
                <a:spcPct val="100000"/>
              </a:lnSpc>
              <a:spcBef>
                <a:spcPct val="20000"/>
              </a:spcBef>
              <a:spcAft>
                <a:spcPct val="0"/>
              </a:spcAft>
              <a:buClrTx/>
              <a:buSzTx/>
              <a:buFontTx/>
              <a:buNone/>
              <a:tabLst/>
            </a:pPr>
            <a:r>
              <a:rPr kumimoji="0" lang="en-GB" sz="900" b="0" i="0" u="none" strike="noStrike" kern="0" cap="none" spc="0" normalizeH="0" baseline="0" noProof="0" dirty="0" smtClean="0">
                <a:ln>
                  <a:noFill/>
                </a:ln>
                <a:solidFill>
                  <a:schemeClr val="tx1">
                    <a:lumMod val="60000"/>
                    <a:lumOff val="40000"/>
                  </a:schemeClr>
                </a:solidFill>
                <a:effectLst/>
                <a:uLnTx/>
                <a:uFillTx/>
                <a:latin typeface="HelveticaNeueLT Std Lt" pitchFamily="34" charset="0"/>
              </a:rPr>
              <a:t>Source: IGES based on data in </a:t>
            </a:r>
            <a:r>
              <a:rPr kumimoji="0" lang="en-GB" sz="900" b="0" i="0" u="none" strike="noStrike" kern="0" cap="none" spc="0" normalizeH="0" baseline="0" noProof="0" dirty="0" err="1" smtClean="0">
                <a:ln>
                  <a:noFill/>
                </a:ln>
                <a:solidFill>
                  <a:schemeClr val="tx1">
                    <a:lumMod val="60000"/>
                    <a:lumOff val="40000"/>
                  </a:schemeClr>
                </a:solidFill>
                <a:effectLst/>
                <a:uLnTx/>
                <a:uFillTx/>
                <a:latin typeface="HelveticaNeueLT Std Lt" pitchFamily="34" charset="0"/>
              </a:rPr>
              <a:t>Schwabe</a:t>
            </a:r>
            <a:r>
              <a:rPr kumimoji="0" lang="en-GB" sz="900" b="0" i="0" u="none" strike="noStrike" kern="0" cap="none" spc="0" normalizeH="0" baseline="0" noProof="0" dirty="0" smtClean="0">
                <a:ln>
                  <a:noFill/>
                </a:ln>
                <a:solidFill>
                  <a:schemeClr val="tx1">
                    <a:lumMod val="60000"/>
                    <a:lumOff val="40000"/>
                  </a:schemeClr>
                </a:solidFill>
                <a:effectLst/>
                <a:uLnTx/>
                <a:uFillTx/>
                <a:latin typeface="HelveticaNeueLT Std Lt" pitchFamily="34" charset="0"/>
              </a:rPr>
              <a:t>/</a:t>
            </a:r>
            <a:r>
              <a:rPr kumimoji="0" lang="en-GB" sz="900" b="0" i="0" u="none" strike="noStrike" kern="0" cap="none" spc="0" normalizeH="0" baseline="0" noProof="0" dirty="0" err="1" smtClean="0">
                <a:ln>
                  <a:noFill/>
                </a:ln>
                <a:solidFill>
                  <a:schemeClr val="tx1">
                    <a:lumMod val="60000"/>
                    <a:lumOff val="40000"/>
                  </a:schemeClr>
                </a:solidFill>
                <a:effectLst/>
                <a:uLnTx/>
                <a:uFillTx/>
                <a:latin typeface="HelveticaNeueLT Std Lt" pitchFamily="34" charset="0"/>
              </a:rPr>
              <a:t>Paffrath</a:t>
            </a:r>
            <a:r>
              <a:rPr kumimoji="0" lang="en-GB" sz="900" b="0" i="0" u="none" strike="noStrike" kern="0" cap="none" spc="0" normalizeH="0" baseline="0" noProof="0" dirty="0" smtClean="0">
                <a:ln>
                  <a:noFill/>
                </a:ln>
                <a:solidFill>
                  <a:schemeClr val="tx1">
                    <a:lumMod val="60000"/>
                    <a:lumOff val="40000"/>
                  </a:schemeClr>
                </a:solidFill>
                <a:effectLst/>
                <a:uLnTx/>
                <a:uFillTx/>
                <a:latin typeface="HelveticaNeueLT Std Lt" pitchFamily="34" charset="0"/>
              </a:rPr>
              <a:t> (various years)</a:t>
            </a:r>
          </a:p>
        </p:txBody>
      </p:sp>
      <p:pic>
        <p:nvPicPr>
          <p:cNvPr id="34" name="Picture 4" descr="http://i.dailymail.co.uk/i/pix/2013/09/25/article-2431851-1841B97A00000578-756_634x406.jpg"/>
          <p:cNvPicPr>
            <a:picLocks noChangeAspect="1" noChangeArrowheads="1"/>
          </p:cNvPicPr>
          <p:nvPr/>
        </p:nvPicPr>
        <p:blipFill>
          <a:blip r:embed="rId4" cstate="print">
            <a:extLst>
              <a:ext uri="{28A0092B-C50C-407E-A947-70E740481C1C}">
                <a14:useLocalDpi xmlns:a14="http://schemas.microsoft.com/office/drawing/2010/main" val="0"/>
              </a:ext>
            </a:extLst>
          </a:blip>
          <a:srcRect b="34090"/>
          <a:stretch>
            <a:fillRect/>
          </a:stretch>
        </p:blipFill>
        <p:spPr bwMode="auto">
          <a:xfrm>
            <a:off x="391885" y="1177727"/>
            <a:ext cx="2808515" cy="1185398"/>
          </a:xfrm>
          <a:prstGeom prst="round2DiagRect">
            <a:avLst/>
          </a:prstGeom>
          <a:noFill/>
          <a:extLst>
            <a:ext uri="{909E8E84-426E-40DD-AFC4-6F175D3DCCD1}">
              <a14:hiddenFill xmlns:a14="http://schemas.microsoft.com/office/drawing/2010/main">
                <a:solidFill>
                  <a:srgbClr val="FFFFFF"/>
                </a:solidFill>
              </a14:hiddenFill>
            </a:ext>
          </a:extLst>
        </p:spPr>
      </p:pic>
      <p:pic>
        <p:nvPicPr>
          <p:cNvPr id="3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62670" y="1502229"/>
            <a:ext cx="4574252" cy="3500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76792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Better health outcomes - Depression</a:t>
            </a:r>
            <a:endParaRPr lang="en-GB" sz="2400" dirty="0"/>
          </a:p>
        </p:txBody>
      </p:sp>
      <p:sp>
        <p:nvSpPr>
          <p:cNvPr id="3" name="Slide Number Placeholder 2"/>
          <p:cNvSpPr>
            <a:spLocks noGrp="1"/>
          </p:cNvSpPr>
          <p:nvPr>
            <p:ph type="sldNum" sz="quarter" idx="12"/>
          </p:nvPr>
        </p:nvSpPr>
        <p:spPr/>
        <p:txBody>
          <a:bodyPr/>
          <a:lstStyle/>
          <a:p>
            <a:fld id="{7BF9E8C0-4D9A-2D40-9A43-CEBB6CC5FD6F}" type="slidenum">
              <a:rPr lang="en-GB" smtClean="0">
                <a:solidFill>
                  <a:srgbClr val="000000">
                    <a:lumMod val="50000"/>
                    <a:lumOff val="50000"/>
                  </a:srgbClr>
                </a:solidFill>
              </a:rPr>
              <a:pPr/>
              <a:t>21</a:t>
            </a:fld>
            <a:endParaRPr lang="en-GB" dirty="0">
              <a:solidFill>
                <a:srgbClr val="000000">
                  <a:lumMod val="50000"/>
                  <a:lumOff val="50000"/>
                </a:srgbClr>
              </a:solidFill>
            </a:endParaRPr>
          </a:p>
        </p:txBody>
      </p:sp>
      <p:cxnSp>
        <p:nvCxnSpPr>
          <p:cNvPr id="14" name="Straight Connector 13"/>
          <p:cNvCxnSpPr/>
          <p:nvPr/>
        </p:nvCxnSpPr>
        <p:spPr bwMode="auto">
          <a:xfrm>
            <a:off x="3923928" y="1196752"/>
            <a:ext cx="18218" cy="4896544"/>
          </a:xfrm>
          <a:prstGeom prst="line">
            <a:avLst/>
          </a:prstGeom>
          <a:solidFill>
            <a:schemeClr val="accent1"/>
          </a:solidFill>
          <a:ln w="3175" cap="flat" cmpd="sng" algn="ctr">
            <a:solidFill>
              <a:schemeClr val="bg1">
                <a:lumMod val="50000"/>
                <a:lumOff val="50000"/>
              </a:schemeClr>
            </a:solidFill>
            <a:prstDash val="solid"/>
            <a:round/>
            <a:headEnd type="none" w="med" len="med"/>
            <a:tailEnd type="none" w="med" len="med"/>
          </a:ln>
          <a:effectLst/>
        </p:spPr>
      </p:cxnSp>
      <p:sp>
        <p:nvSpPr>
          <p:cNvPr id="13" name="Content Placeholder 3"/>
          <p:cNvSpPr>
            <a:spLocks noGrp="1"/>
          </p:cNvSpPr>
          <p:nvPr>
            <p:ph idx="1"/>
          </p:nvPr>
        </p:nvSpPr>
        <p:spPr>
          <a:xfrm>
            <a:off x="320727" y="2476732"/>
            <a:ext cx="3327530" cy="2860416"/>
          </a:xfrm>
        </p:spPr>
        <p:txBody>
          <a:bodyPr/>
          <a:lstStyle/>
          <a:p>
            <a:pPr marL="179388" indent="-179388"/>
            <a:r>
              <a:rPr lang="en-GB" sz="1600" dirty="0" smtClean="0"/>
              <a:t>Anti-depressants: M</a:t>
            </a:r>
            <a:r>
              <a:rPr lang="fr-BE" sz="1600" dirty="0" smtClean="0"/>
              <a:t>ore effective </a:t>
            </a:r>
            <a:r>
              <a:rPr lang="fr-BE" sz="1600" dirty="0" err="1" smtClean="0"/>
              <a:t>than</a:t>
            </a:r>
            <a:r>
              <a:rPr lang="fr-BE" sz="1600" dirty="0" smtClean="0"/>
              <a:t> placebo in </a:t>
            </a:r>
            <a:r>
              <a:rPr lang="fr-BE" sz="1600" dirty="0" err="1" smtClean="0"/>
              <a:t>treatment</a:t>
            </a:r>
            <a:r>
              <a:rPr lang="fr-BE" sz="1600" dirty="0" smtClean="0"/>
              <a:t> of </a:t>
            </a:r>
            <a:r>
              <a:rPr lang="fr-BE" sz="1600" dirty="0" err="1" smtClean="0"/>
              <a:t>severe</a:t>
            </a:r>
            <a:r>
              <a:rPr lang="fr-BE" sz="1600" dirty="0" smtClean="0"/>
              <a:t> </a:t>
            </a:r>
            <a:r>
              <a:rPr lang="fr-BE" sz="1600" dirty="0" err="1" smtClean="0"/>
              <a:t>depression</a:t>
            </a:r>
            <a:endParaRPr lang="en-GB" sz="1600" dirty="0" smtClean="0"/>
          </a:p>
          <a:p>
            <a:pPr marL="179388" indent="-179388"/>
            <a:r>
              <a:rPr lang="en-GB" sz="1600" dirty="0" smtClean="0"/>
              <a:t>45% of suicides attributable to  depression</a:t>
            </a:r>
          </a:p>
          <a:p>
            <a:pPr marL="179388" indent="-179388"/>
            <a:r>
              <a:rPr lang="en-GB" sz="1600" dirty="0" smtClean="0"/>
              <a:t>Mortality due to suicide decreased since 1980s</a:t>
            </a:r>
          </a:p>
          <a:p>
            <a:pPr marL="627063" lvl="1" indent="-169863"/>
            <a:r>
              <a:rPr lang="en-GB" sz="1400" dirty="0" smtClean="0"/>
              <a:t>Improved treatment options</a:t>
            </a:r>
          </a:p>
          <a:p>
            <a:pPr marL="627063" lvl="1" indent="-169863"/>
            <a:r>
              <a:rPr lang="en-GB" sz="1400" dirty="0" smtClean="0"/>
              <a:t>Improved psychotherapy</a:t>
            </a:r>
          </a:p>
          <a:p>
            <a:pPr marL="627063" lvl="1" indent="-169863"/>
            <a:r>
              <a:rPr lang="fr-BE" sz="1400" dirty="0" err="1" smtClean="0"/>
              <a:t>Increased</a:t>
            </a:r>
            <a:r>
              <a:rPr lang="fr-BE" sz="1400" dirty="0" smtClean="0"/>
              <a:t> </a:t>
            </a:r>
            <a:r>
              <a:rPr lang="fr-BE" sz="1400" dirty="0" err="1" smtClean="0"/>
              <a:t>access</a:t>
            </a:r>
            <a:endParaRPr lang="en-GB" sz="1400" dirty="0"/>
          </a:p>
        </p:txBody>
      </p:sp>
      <p:sp>
        <p:nvSpPr>
          <p:cNvPr id="15" name="TextBox 14"/>
          <p:cNvSpPr txBox="1"/>
          <p:nvPr/>
        </p:nvSpPr>
        <p:spPr>
          <a:xfrm>
            <a:off x="4535996" y="3626517"/>
            <a:ext cx="4104456" cy="461665"/>
          </a:xfrm>
          <a:prstGeom prst="rect">
            <a:avLst/>
          </a:prstGeom>
        </p:spPr>
        <p:txBody>
          <a:bodyPr wrap="square" rtlCol="0">
            <a:spAutoFit/>
          </a:bodyPr>
          <a:lstStyle/>
          <a:p>
            <a:pPr algn="ctr">
              <a:spcBef>
                <a:spcPct val="20000"/>
              </a:spcBef>
            </a:pPr>
            <a:r>
              <a:rPr lang="en-GB" sz="1200" kern="0" dirty="0" smtClean="0">
                <a:solidFill>
                  <a:srgbClr val="002060"/>
                </a:solidFill>
                <a:latin typeface="HelveticaNeueLT Std Lt" pitchFamily="34" charset="0"/>
              </a:rPr>
              <a:t>Change of generic market share and total prescriptions of anti-hypertensives (Germany)</a:t>
            </a:r>
          </a:p>
        </p:txBody>
      </p:sp>
      <p:sp>
        <p:nvSpPr>
          <p:cNvPr id="20" name="TextBox 19"/>
          <p:cNvSpPr txBox="1"/>
          <p:nvPr/>
        </p:nvSpPr>
        <p:spPr>
          <a:xfrm>
            <a:off x="522511" y="6019666"/>
            <a:ext cx="3491880" cy="230832"/>
          </a:xfrm>
          <a:prstGeom prst="rect">
            <a:avLst/>
          </a:prstGeom>
        </p:spPr>
        <p:txBody>
          <a:bodyPr wrap="square" rtlCol="0">
            <a:spAutoFit/>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GB" sz="900" b="0" i="0" u="none" strike="noStrike" kern="0" cap="none" spc="0" normalizeH="0" baseline="0" noProof="0" dirty="0" smtClean="0">
                <a:ln>
                  <a:noFill/>
                </a:ln>
                <a:solidFill>
                  <a:schemeClr val="tx1">
                    <a:lumMod val="60000"/>
                    <a:lumOff val="40000"/>
                  </a:schemeClr>
                </a:solidFill>
                <a:effectLst/>
                <a:uLnTx/>
                <a:uFillTx/>
                <a:latin typeface="HelveticaNeueLT Std Lt" pitchFamily="34" charset="0"/>
              </a:rPr>
              <a:t>Source: IGES Study, Value of Generic Medicines, 2015</a:t>
            </a:r>
          </a:p>
        </p:txBody>
      </p:sp>
      <p:pic>
        <p:nvPicPr>
          <p:cNvPr id="21" name="Picture 2" descr="http://blog.bayer.es/wp-content/uploads/2015/01/Ictus-Entrada-urgencias-hospital-720x535.jpg"/>
          <p:cNvPicPr>
            <a:picLocks noChangeAspect="1" noChangeArrowheads="1"/>
          </p:cNvPicPr>
          <p:nvPr/>
        </p:nvPicPr>
        <p:blipFill>
          <a:blip r:embed="rId3" cstate="print"/>
          <a:srcRect t="23921" b="19633"/>
          <a:stretch>
            <a:fillRect/>
          </a:stretch>
        </p:blipFill>
        <p:spPr bwMode="auto">
          <a:xfrm>
            <a:off x="401216" y="1190304"/>
            <a:ext cx="2743200" cy="1150564"/>
          </a:xfrm>
          <a:prstGeom prst="round2DiagRect">
            <a:avLst/>
          </a:prstGeom>
          <a:noFill/>
        </p:spPr>
      </p:pic>
      <p:cxnSp>
        <p:nvCxnSpPr>
          <p:cNvPr id="22" name="Straight Connector 21"/>
          <p:cNvCxnSpPr/>
          <p:nvPr/>
        </p:nvCxnSpPr>
        <p:spPr bwMode="auto">
          <a:xfrm>
            <a:off x="3801893" y="1159428"/>
            <a:ext cx="23657" cy="4709527"/>
          </a:xfrm>
          <a:prstGeom prst="line">
            <a:avLst/>
          </a:prstGeom>
          <a:solidFill>
            <a:schemeClr val="accent1"/>
          </a:solidFill>
          <a:ln w="3175" cap="flat" cmpd="sng" algn="ctr">
            <a:solidFill>
              <a:schemeClr val="bg1">
                <a:lumMod val="85000"/>
              </a:schemeClr>
            </a:solidFill>
            <a:prstDash val="solid"/>
            <a:round/>
            <a:headEnd type="none" w="med" len="med"/>
            <a:tailEnd type="none" w="med" len="med"/>
          </a:ln>
          <a:effectLst/>
        </p:spPr>
      </p:cxnSp>
      <p:sp>
        <p:nvSpPr>
          <p:cNvPr id="23" name="Round Diagonal Corner Rectangle 22"/>
          <p:cNvSpPr/>
          <p:nvPr/>
        </p:nvSpPr>
        <p:spPr>
          <a:xfrm>
            <a:off x="205273" y="5260729"/>
            <a:ext cx="8556172" cy="708654"/>
          </a:xfrm>
          <a:prstGeom prst="round2DiagRect">
            <a:avLst/>
          </a:prstGeom>
          <a:solidFill>
            <a:srgbClr val="209ACD"/>
          </a:solidFill>
          <a:ln>
            <a:solidFill>
              <a:srgbClr val="209ACD"/>
            </a:solidFill>
          </a:ln>
        </p:spPr>
        <p:txBody>
          <a:bodyPr wrap="square" lIns="180000" tIns="180000" rIns="180000" bIns="180000">
            <a:spAutoFit/>
          </a:bodyPr>
          <a:lstStyle/>
          <a:p>
            <a:pPr algn="ctr"/>
            <a:r>
              <a:rPr lang="en-US" dirty="0" smtClean="0">
                <a:solidFill>
                  <a:schemeClr val="bg1"/>
                </a:solidFill>
                <a:latin typeface="HelveticaNeueLT Std Lt" pitchFamily="34" charset="0"/>
              </a:rPr>
              <a:t>Facilitated continued increase of low treatment rates</a:t>
            </a:r>
          </a:p>
        </p:txBody>
      </p:sp>
      <p:sp>
        <p:nvSpPr>
          <p:cNvPr id="24" name="TextBox 23"/>
          <p:cNvSpPr txBox="1"/>
          <p:nvPr/>
        </p:nvSpPr>
        <p:spPr>
          <a:xfrm>
            <a:off x="4567354" y="6028814"/>
            <a:ext cx="4047550" cy="230832"/>
          </a:xfrm>
          <a:prstGeom prst="rect">
            <a:avLst/>
          </a:prstGeom>
        </p:spPr>
        <p:txBody>
          <a:bodyPr wrap="square" rtlCol="0">
            <a:spAutoFit/>
          </a:bodyPr>
          <a:lstStyle/>
          <a:p>
            <a:pPr marL="0" marR="0" indent="0" algn="r" defTabSz="914400" rtl="0" eaLnBrk="1" fontAlgn="base" latinLnBrk="0" hangingPunct="1">
              <a:lnSpc>
                <a:spcPct val="100000"/>
              </a:lnSpc>
              <a:spcBef>
                <a:spcPct val="20000"/>
              </a:spcBef>
              <a:spcAft>
                <a:spcPct val="0"/>
              </a:spcAft>
              <a:buClrTx/>
              <a:buSzTx/>
              <a:buFontTx/>
              <a:buNone/>
              <a:tabLst/>
            </a:pPr>
            <a:r>
              <a:rPr kumimoji="0" lang="en-GB" sz="900" b="0" i="0" u="none" strike="noStrike" kern="0" cap="none" spc="0" normalizeH="0" baseline="0" noProof="0" dirty="0" smtClean="0">
                <a:ln>
                  <a:noFill/>
                </a:ln>
                <a:solidFill>
                  <a:schemeClr val="tx1">
                    <a:lumMod val="60000"/>
                    <a:lumOff val="40000"/>
                  </a:schemeClr>
                </a:solidFill>
                <a:effectLst/>
                <a:uLnTx/>
                <a:uFillTx/>
                <a:latin typeface="HelveticaNeueLT Std Lt" pitchFamily="34" charset="0"/>
              </a:rPr>
              <a:t>Source: IGES based on data in </a:t>
            </a:r>
            <a:r>
              <a:rPr kumimoji="0" lang="en-GB" sz="900" b="0" i="0" u="none" strike="noStrike" kern="0" cap="none" spc="0" normalizeH="0" baseline="0" noProof="0" dirty="0" err="1" smtClean="0">
                <a:ln>
                  <a:noFill/>
                </a:ln>
                <a:solidFill>
                  <a:schemeClr val="tx1">
                    <a:lumMod val="60000"/>
                    <a:lumOff val="40000"/>
                  </a:schemeClr>
                </a:solidFill>
                <a:effectLst/>
                <a:uLnTx/>
                <a:uFillTx/>
                <a:latin typeface="HelveticaNeueLT Std Lt" pitchFamily="34" charset="0"/>
              </a:rPr>
              <a:t>Schwabe</a:t>
            </a:r>
            <a:r>
              <a:rPr kumimoji="0" lang="en-GB" sz="900" b="0" i="0" u="none" strike="noStrike" kern="0" cap="none" spc="0" normalizeH="0" baseline="0" noProof="0" dirty="0" smtClean="0">
                <a:ln>
                  <a:noFill/>
                </a:ln>
                <a:solidFill>
                  <a:schemeClr val="tx1">
                    <a:lumMod val="60000"/>
                    <a:lumOff val="40000"/>
                  </a:schemeClr>
                </a:solidFill>
                <a:effectLst/>
                <a:uLnTx/>
                <a:uFillTx/>
                <a:latin typeface="HelveticaNeueLT Std Lt" pitchFamily="34" charset="0"/>
              </a:rPr>
              <a:t>/</a:t>
            </a:r>
            <a:r>
              <a:rPr kumimoji="0" lang="en-GB" sz="900" b="0" i="0" u="none" strike="noStrike" kern="0" cap="none" spc="0" normalizeH="0" baseline="0" noProof="0" dirty="0" err="1" smtClean="0">
                <a:ln>
                  <a:noFill/>
                </a:ln>
                <a:solidFill>
                  <a:schemeClr val="tx1">
                    <a:lumMod val="60000"/>
                    <a:lumOff val="40000"/>
                  </a:schemeClr>
                </a:solidFill>
                <a:effectLst/>
                <a:uLnTx/>
                <a:uFillTx/>
                <a:latin typeface="HelveticaNeueLT Std Lt" pitchFamily="34" charset="0"/>
              </a:rPr>
              <a:t>Paffrath</a:t>
            </a:r>
            <a:r>
              <a:rPr kumimoji="0" lang="en-GB" sz="900" b="0" i="0" u="none" strike="noStrike" kern="0" cap="none" spc="0" normalizeH="0" baseline="0" noProof="0" dirty="0" smtClean="0">
                <a:ln>
                  <a:noFill/>
                </a:ln>
                <a:solidFill>
                  <a:schemeClr val="tx1">
                    <a:lumMod val="60000"/>
                    <a:lumOff val="40000"/>
                  </a:schemeClr>
                </a:solidFill>
                <a:effectLst/>
                <a:uLnTx/>
                <a:uFillTx/>
                <a:latin typeface="HelveticaNeueLT Std Lt" pitchFamily="34" charset="0"/>
              </a:rPr>
              <a:t> (various years)</a:t>
            </a:r>
          </a:p>
        </p:txBody>
      </p:sp>
      <p:pic>
        <p:nvPicPr>
          <p:cNvPr id="25" name="Picture 2" descr="http://dualdiagnosis.org/wp-content/uploads/2014/03/bigstock-Girl-Sits-In-A-Depression-On-T-52227706-300x207.jpg"/>
          <p:cNvPicPr>
            <a:picLocks noChangeAspect="1" noChangeArrowheads="1"/>
          </p:cNvPicPr>
          <p:nvPr/>
        </p:nvPicPr>
        <p:blipFill>
          <a:blip r:embed="rId4" cstate="print">
            <a:extLst>
              <a:ext uri="{28A0092B-C50C-407E-A947-70E740481C1C}">
                <a14:useLocalDpi xmlns:a14="http://schemas.microsoft.com/office/drawing/2010/main" val="0"/>
              </a:ext>
            </a:extLst>
          </a:blip>
          <a:srcRect t="34574" b="3995"/>
          <a:stretch>
            <a:fillRect/>
          </a:stretch>
        </p:blipFill>
        <p:spPr bwMode="auto">
          <a:xfrm>
            <a:off x="345233" y="1161693"/>
            <a:ext cx="2799184" cy="1186502"/>
          </a:xfrm>
          <a:prstGeom prst="round2DiagRect">
            <a:avLst/>
          </a:prstGeom>
          <a:noFill/>
          <a:extLst>
            <a:ext uri="{909E8E84-426E-40DD-AFC4-6F175D3DCCD1}">
              <a14:hiddenFill xmlns:a14="http://schemas.microsoft.com/office/drawing/2010/main">
                <a:solidFill>
                  <a:srgbClr val="FFFFFF"/>
                </a:solidFill>
              </a14:hiddenFill>
            </a:ext>
          </a:extLst>
        </p:spPr>
      </p:pic>
      <p:pic>
        <p:nvPicPr>
          <p:cNvPr id="2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28980" y="1461519"/>
            <a:ext cx="4387114"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76792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Generic medicines are key to EU </a:t>
            </a:r>
            <a:br>
              <a:rPr lang="en-GB" sz="2400" dirty="0" smtClean="0"/>
            </a:br>
            <a:r>
              <a:rPr lang="en-GB" sz="2400" dirty="0" smtClean="0"/>
              <a:t>healthcare sustainability</a:t>
            </a:r>
            <a:endParaRPr lang="en-GB" sz="2400" dirty="0"/>
          </a:p>
        </p:txBody>
      </p:sp>
      <p:sp>
        <p:nvSpPr>
          <p:cNvPr id="3" name="Slide Number Placeholder 2"/>
          <p:cNvSpPr>
            <a:spLocks noGrp="1"/>
          </p:cNvSpPr>
          <p:nvPr>
            <p:ph type="sldNum" sz="quarter" idx="12"/>
          </p:nvPr>
        </p:nvSpPr>
        <p:spPr/>
        <p:txBody>
          <a:bodyPr/>
          <a:lstStyle/>
          <a:p>
            <a:fld id="{7BF9E8C0-4D9A-2D40-9A43-CEBB6CC5FD6F}" type="slidenum">
              <a:rPr lang="en-GB" smtClean="0"/>
              <a:pPr/>
              <a:t>22</a:t>
            </a:fld>
            <a:endParaRPr lang="en-GB" dirty="0"/>
          </a:p>
        </p:txBody>
      </p:sp>
      <p:sp>
        <p:nvSpPr>
          <p:cNvPr id="29" name="Oval 28"/>
          <p:cNvSpPr/>
          <p:nvPr/>
        </p:nvSpPr>
        <p:spPr bwMode="auto">
          <a:xfrm>
            <a:off x="2897327" y="1935581"/>
            <a:ext cx="3168352" cy="3312368"/>
          </a:xfrm>
          <a:prstGeom prst="ellipse">
            <a:avLst/>
          </a:prstGeom>
          <a:noFill/>
          <a:ln w="25400" cap="flat" cmpd="sng" algn="ctr">
            <a:solidFill>
              <a:srgbClr val="209AC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rgbClr val="000099"/>
              </a:solidFill>
              <a:effectLst/>
              <a:latin typeface="HelveticaNeueLT Std Lt" pitchFamily="34" charset="0"/>
            </a:endParaRPr>
          </a:p>
        </p:txBody>
      </p:sp>
      <p:sp>
        <p:nvSpPr>
          <p:cNvPr id="30" name="Freeform 29"/>
          <p:cNvSpPr/>
          <p:nvPr/>
        </p:nvSpPr>
        <p:spPr>
          <a:xfrm>
            <a:off x="3828531" y="1656193"/>
            <a:ext cx="1334890" cy="867678"/>
          </a:xfrm>
          <a:custGeom>
            <a:avLst/>
            <a:gdLst>
              <a:gd name="connsiteX0" fmla="*/ 0 w 1334890"/>
              <a:gd name="connsiteY0" fmla="*/ 144616 h 867678"/>
              <a:gd name="connsiteX1" fmla="*/ 42357 w 1334890"/>
              <a:gd name="connsiteY1" fmla="*/ 42357 h 867678"/>
              <a:gd name="connsiteX2" fmla="*/ 144616 w 1334890"/>
              <a:gd name="connsiteY2" fmla="*/ 0 h 867678"/>
              <a:gd name="connsiteX3" fmla="*/ 1190274 w 1334890"/>
              <a:gd name="connsiteY3" fmla="*/ 0 h 867678"/>
              <a:gd name="connsiteX4" fmla="*/ 1292533 w 1334890"/>
              <a:gd name="connsiteY4" fmla="*/ 42357 h 867678"/>
              <a:gd name="connsiteX5" fmla="*/ 1334890 w 1334890"/>
              <a:gd name="connsiteY5" fmla="*/ 144616 h 867678"/>
              <a:gd name="connsiteX6" fmla="*/ 1334890 w 1334890"/>
              <a:gd name="connsiteY6" fmla="*/ 723062 h 867678"/>
              <a:gd name="connsiteX7" fmla="*/ 1292533 w 1334890"/>
              <a:gd name="connsiteY7" fmla="*/ 825321 h 867678"/>
              <a:gd name="connsiteX8" fmla="*/ 1190274 w 1334890"/>
              <a:gd name="connsiteY8" fmla="*/ 867678 h 867678"/>
              <a:gd name="connsiteX9" fmla="*/ 144616 w 1334890"/>
              <a:gd name="connsiteY9" fmla="*/ 867678 h 867678"/>
              <a:gd name="connsiteX10" fmla="*/ 42357 w 1334890"/>
              <a:gd name="connsiteY10" fmla="*/ 825321 h 867678"/>
              <a:gd name="connsiteX11" fmla="*/ 0 w 1334890"/>
              <a:gd name="connsiteY11" fmla="*/ 723062 h 867678"/>
              <a:gd name="connsiteX12" fmla="*/ 0 w 1334890"/>
              <a:gd name="connsiteY12" fmla="*/ 144616 h 867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4890" h="867678">
                <a:moveTo>
                  <a:pt x="0" y="144616"/>
                </a:moveTo>
                <a:cubicBezTo>
                  <a:pt x="0" y="106261"/>
                  <a:pt x="15236" y="69478"/>
                  <a:pt x="42357" y="42357"/>
                </a:cubicBezTo>
                <a:cubicBezTo>
                  <a:pt x="69478" y="15236"/>
                  <a:pt x="106261" y="0"/>
                  <a:pt x="144616" y="0"/>
                </a:cubicBezTo>
                <a:lnTo>
                  <a:pt x="1190274" y="0"/>
                </a:lnTo>
                <a:cubicBezTo>
                  <a:pt x="1228629" y="0"/>
                  <a:pt x="1265412" y="15236"/>
                  <a:pt x="1292533" y="42357"/>
                </a:cubicBezTo>
                <a:cubicBezTo>
                  <a:pt x="1319654" y="69478"/>
                  <a:pt x="1334890" y="106261"/>
                  <a:pt x="1334890" y="144616"/>
                </a:cubicBezTo>
                <a:lnTo>
                  <a:pt x="1334890" y="723062"/>
                </a:lnTo>
                <a:cubicBezTo>
                  <a:pt x="1334890" y="761417"/>
                  <a:pt x="1319654" y="798200"/>
                  <a:pt x="1292533" y="825321"/>
                </a:cubicBezTo>
                <a:cubicBezTo>
                  <a:pt x="1265412" y="852442"/>
                  <a:pt x="1228629" y="867678"/>
                  <a:pt x="1190274" y="867678"/>
                </a:cubicBezTo>
                <a:lnTo>
                  <a:pt x="144616" y="867678"/>
                </a:lnTo>
                <a:cubicBezTo>
                  <a:pt x="106261" y="867678"/>
                  <a:pt x="69478" y="852442"/>
                  <a:pt x="42357" y="825321"/>
                </a:cubicBezTo>
                <a:cubicBezTo>
                  <a:pt x="15236" y="798200"/>
                  <a:pt x="0" y="761417"/>
                  <a:pt x="0" y="723062"/>
                </a:cubicBezTo>
                <a:lnTo>
                  <a:pt x="0" y="144616"/>
                </a:lnTo>
                <a:close/>
              </a:path>
            </a:pathLst>
          </a:custGeom>
          <a:solidFill>
            <a:srgbClr val="209ACD"/>
          </a:solidFill>
          <a:ln w="25400" cap="flat" cmpd="sng" algn="ctr">
            <a:solidFill>
              <a:srgbClr val="FFFFFF">
                <a:hueOff val="0"/>
                <a:satOff val="0"/>
                <a:lumOff val="0"/>
                <a:alphaOff val="0"/>
              </a:srgbClr>
            </a:solidFill>
            <a:prstDash val="solid"/>
          </a:ln>
          <a:effectLst/>
        </p:spPr>
        <p:txBody>
          <a:bodyPr spcFirstLastPara="0" vert="horz" wrap="square" lIns="88077" tIns="88077" rIns="88077" bIns="88077"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0" lang="en-GB" sz="1200" b="0" i="0" u="none" strike="noStrike" kern="1200" cap="none" spc="0" normalizeH="0" baseline="0" noProof="0" dirty="0" smtClean="0">
                <a:ln>
                  <a:noFill/>
                </a:ln>
                <a:solidFill>
                  <a:srgbClr val="FFFFFF"/>
                </a:solidFill>
                <a:effectLst/>
                <a:uLnTx/>
                <a:uFillTx/>
                <a:latin typeface="HelveticaNeueLT Std Lt" pitchFamily="34" charset="0"/>
              </a:rPr>
              <a:t>Increased access to medicines</a:t>
            </a:r>
            <a:endParaRPr kumimoji="0" lang="en-GB" sz="1200" b="0" i="0" u="none" strike="noStrike" kern="1200" cap="none" spc="0" normalizeH="0" baseline="0" noProof="0" dirty="0">
              <a:ln>
                <a:noFill/>
              </a:ln>
              <a:solidFill>
                <a:srgbClr val="FFFFFF"/>
              </a:solidFill>
              <a:effectLst/>
              <a:uLnTx/>
              <a:uFillTx/>
              <a:latin typeface="HelveticaNeueLT Std Lt" pitchFamily="34" charset="0"/>
            </a:endParaRPr>
          </a:p>
        </p:txBody>
      </p:sp>
      <p:sp>
        <p:nvSpPr>
          <p:cNvPr id="31" name="Freeform 30"/>
          <p:cNvSpPr/>
          <p:nvPr/>
        </p:nvSpPr>
        <p:spPr>
          <a:xfrm>
            <a:off x="5628193" y="2691276"/>
            <a:ext cx="1104047" cy="867678"/>
          </a:xfrm>
          <a:custGeom>
            <a:avLst/>
            <a:gdLst>
              <a:gd name="connsiteX0" fmla="*/ 0 w 1104047"/>
              <a:gd name="connsiteY0" fmla="*/ 144616 h 867678"/>
              <a:gd name="connsiteX1" fmla="*/ 42357 w 1104047"/>
              <a:gd name="connsiteY1" fmla="*/ 42357 h 867678"/>
              <a:gd name="connsiteX2" fmla="*/ 144616 w 1104047"/>
              <a:gd name="connsiteY2" fmla="*/ 0 h 867678"/>
              <a:gd name="connsiteX3" fmla="*/ 959431 w 1104047"/>
              <a:gd name="connsiteY3" fmla="*/ 0 h 867678"/>
              <a:gd name="connsiteX4" fmla="*/ 1061690 w 1104047"/>
              <a:gd name="connsiteY4" fmla="*/ 42357 h 867678"/>
              <a:gd name="connsiteX5" fmla="*/ 1104047 w 1104047"/>
              <a:gd name="connsiteY5" fmla="*/ 144616 h 867678"/>
              <a:gd name="connsiteX6" fmla="*/ 1104047 w 1104047"/>
              <a:gd name="connsiteY6" fmla="*/ 723062 h 867678"/>
              <a:gd name="connsiteX7" fmla="*/ 1061690 w 1104047"/>
              <a:gd name="connsiteY7" fmla="*/ 825321 h 867678"/>
              <a:gd name="connsiteX8" fmla="*/ 959431 w 1104047"/>
              <a:gd name="connsiteY8" fmla="*/ 867678 h 867678"/>
              <a:gd name="connsiteX9" fmla="*/ 144616 w 1104047"/>
              <a:gd name="connsiteY9" fmla="*/ 867678 h 867678"/>
              <a:gd name="connsiteX10" fmla="*/ 42357 w 1104047"/>
              <a:gd name="connsiteY10" fmla="*/ 825321 h 867678"/>
              <a:gd name="connsiteX11" fmla="*/ 0 w 1104047"/>
              <a:gd name="connsiteY11" fmla="*/ 723062 h 867678"/>
              <a:gd name="connsiteX12" fmla="*/ 0 w 1104047"/>
              <a:gd name="connsiteY12" fmla="*/ 144616 h 867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4047" h="867678">
                <a:moveTo>
                  <a:pt x="0" y="144616"/>
                </a:moveTo>
                <a:cubicBezTo>
                  <a:pt x="0" y="106261"/>
                  <a:pt x="15236" y="69478"/>
                  <a:pt x="42357" y="42357"/>
                </a:cubicBezTo>
                <a:cubicBezTo>
                  <a:pt x="69478" y="15236"/>
                  <a:pt x="106261" y="0"/>
                  <a:pt x="144616" y="0"/>
                </a:cubicBezTo>
                <a:lnTo>
                  <a:pt x="959431" y="0"/>
                </a:lnTo>
                <a:cubicBezTo>
                  <a:pt x="997786" y="0"/>
                  <a:pt x="1034569" y="15236"/>
                  <a:pt x="1061690" y="42357"/>
                </a:cubicBezTo>
                <a:cubicBezTo>
                  <a:pt x="1088811" y="69478"/>
                  <a:pt x="1104047" y="106261"/>
                  <a:pt x="1104047" y="144616"/>
                </a:cubicBezTo>
                <a:lnTo>
                  <a:pt x="1104047" y="723062"/>
                </a:lnTo>
                <a:cubicBezTo>
                  <a:pt x="1104047" y="761417"/>
                  <a:pt x="1088811" y="798200"/>
                  <a:pt x="1061690" y="825321"/>
                </a:cubicBezTo>
                <a:cubicBezTo>
                  <a:pt x="1034569" y="852442"/>
                  <a:pt x="997786" y="867678"/>
                  <a:pt x="959431" y="867678"/>
                </a:cubicBezTo>
                <a:lnTo>
                  <a:pt x="144616" y="867678"/>
                </a:lnTo>
                <a:cubicBezTo>
                  <a:pt x="106261" y="867678"/>
                  <a:pt x="69478" y="852442"/>
                  <a:pt x="42357" y="825321"/>
                </a:cubicBezTo>
                <a:cubicBezTo>
                  <a:pt x="15236" y="798200"/>
                  <a:pt x="0" y="761417"/>
                  <a:pt x="0" y="723062"/>
                </a:cubicBezTo>
                <a:lnTo>
                  <a:pt x="0" y="144616"/>
                </a:lnTo>
                <a:close/>
              </a:path>
            </a:pathLst>
          </a:custGeom>
          <a:solidFill>
            <a:srgbClr val="209ACD"/>
          </a:solidFill>
          <a:ln w="25400" cap="flat" cmpd="sng" algn="ctr">
            <a:solidFill>
              <a:srgbClr val="FFFFFF">
                <a:hueOff val="0"/>
                <a:satOff val="0"/>
                <a:lumOff val="0"/>
                <a:alphaOff val="0"/>
              </a:srgbClr>
            </a:solidFill>
            <a:prstDash val="solid"/>
          </a:ln>
          <a:effectLst/>
        </p:spPr>
        <p:txBody>
          <a:bodyPr spcFirstLastPara="0" vert="horz" wrap="square" lIns="88077" tIns="88077" rIns="88077" bIns="88077"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0" lang="en-GB" sz="1200" b="0" i="0" u="none" strike="noStrike" kern="1200" cap="none" spc="0" normalizeH="0" baseline="0" noProof="0" dirty="0" smtClean="0">
                <a:ln>
                  <a:noFill/>
                </a:ln>
                <a:solidFill>
                  <a:srgbClr val="FFFFFF"/>
                </a:solidFill>
                <a:effectLst/>
                <a:uLnTx/>
                <a:uFillTx/>
                <a:latin typeface="HelveticaNeueLT Std Lt" pitchFamily="34" charset="0"/>
              </a:rPr>
              <a:t>Better health outcomes</a:t>
            </a:r>
            <a:endParaRPr kumimoji="0" lang="en-GB" sz="1200" b="0" i="0" u="none" strike="noStrike" kern="1200" cap="none" spc="0" normalizeH="0" baseline="0" noProof="0" dirty="0">
              <a:ln>
                <a:noFill/>
              </a:ln>
              <a:solidFill>
                <a:srgbClr val="FFFFFF"/>
              </a:solidFill>
              <a:effectLst/>
              <a:uLnTx/>
              <a:uFillTx/>
              <a:latin typeface="HelveticaNeueLT Std Lt" pitchFamily="34" charset="0"/>
            </a:endParaRPr>
          </a:p>
        </p:txBody>
      </p:sp>
      <p:sp>
        <p:nvSpPr>
          <p:cNvPr id="32" name="Freeform 31"/>
          <p:cNvSpPr/>
          <p:nvPr/>
        </p:nvSpPr>
        <p:spPr>
          <a:xfrm>
            <a:off x="4872805" y="4689882"/>
            <a:ext cx="1334890" cy="867678"/>
          </a:xfrm>
          <a:custGeom>
            <a:avLst/>
            <a:gdLst>
              <a:gd name="connsiteX0" fmla="*/ 0 w 1334890"/>
              <a:gd name="connsiteY0" fmla="*/ 144616 h 867678"/>
              <a:gd name="connsiteX1" fmla="*/ 42357 w 1334890"/>
              <a:gd name="connsiteY1" fmla="*/ 42357 h 867678"/>
              <a:gd name="connsiteX2" fmla="*/ 144616 w 1334890"/>
              <a:gd name="connsiteY2" fmla="*/ 0 h 867678"/>
              <a:gd name="connsiteX3" fmla="*/ 1190274 w 1334890"/>
              <a:gd name="connsiteY3" fmla="*/ 0 h 867678"/>
              <a:gd name="connsiteX4" fmla="*/ 1292533 w 1334890"/>
              <a:gd name="connsiteY4" fmla="*/ 42357 h 867678"/>
              <a:gd name="connsiteX5" fmla="*/ 1334890 w 1334890"/>
              <a:gd name="connsiteY5" fmla="*/ 144616 h 867678"/>
              <a:gd name="connsiteX6" fmla="*/ 1334890 w 1334890"/>
              <a:gd name="connsiteY6" fmla="*/ 723062 h 867678"/>
              <a:gd name="connsiteX7" fmla="*/ 1292533 w 1334890"/>
              <a:gd name="connsiteY7" fmla="*/ 825321 h 867678"/>
              <a:gd name="connsiteX8" fmla="*/ 1190274 w 1334890"/>
              <a:gd name="connsiteY8" fmla="*/ 867678 h 867678"/>
              <a:gd name="connsiteX9" fmla="*/ 144616 w 1334890"/>
              <a:gd name="connsiteY9" fmla="*/ 867678 h 867678"/>
              <a:gd name="connsiteX10" fmla="*/ 42357 w 1334890"/>
              <a:gd name="connsiteY10" fmla="*/ 825321 h 867678"/>
              <a:gd name="connsiteX11" fmla="*/ 0 w 1334890"/>
              <a:gd name="connsiteY11" fmla="*/ 723062 h 867678"/>
              <a:gd name="connsiteX12" fmla="*/ 0 w 1334890"/>
              <a:gd name="connsiteY12" fmla="*/ 144616 h 867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4890" h="867678">
                <a:moveTo>
                  <a:pt x="0" y="144616"/>
                </a:moveTo>
                <a:cubicBezTo>
                  <a:pt x="0" y="106261"/>
                  <a:pt x="15236" y="69478"/>
                  <a:pt x="42357" y="42357"/>
                </a:cubicBezTo>
                <a:cubicBezTo>
                  <a:pt x="69478" y="15236"/>
                  <a:pt x="106261" y="0"/>
                  <a:pt x="144616" y="0"/>
                </a:cubicBezTo>
                <a:lnTo>
                  <a:pt x="1190274" y="0"/>
                </a:lnTo>
                <a:cubicBezTo>
                  <a:pt x="1228629" y="0"/>
                  <a:pt x="1265412" y="15236"/>
                  <a:pt x="1292533" y="42357"/>
                </a:cubicBezTo>
                <a:cubicBezTo>
                  <a:pt x="1319654" y="69478"/>
                  <a:pt x="1334890" y="106261"/>
                  <a:pt x="1334890" y="144616"/>
                </a:cubicBezTo>
                <a:lnTo>
                  <a:pt x="1334890" y="723062"/>
                </a:lnTo>
                <a:cubicBezTo>
                  <a:pt x="1334890" y="761417"/>
                  <a:pt x="1319654" y="798200"/>
                  <a:pt x="1292533" y="825321"/>
                </a:cubicBezTo>
                <a:cubicBezTo>
                  <a:pt x="1265412" y="852442"/>
                  <a:pt x="1228629" y="867678"/>
                  <a:pt x="1190274" y="867678"/>
                </a:cubicBezTo>
                <a:lnTo>
                  <a:pt x="144616" y="867678"/>
                </a:lnTo>
                <a:cubicBezTo>
                  <a:pt x="106261" y="867678"/>
                  <a:pt x="69478" y="852442"/>
                  <a:pt x="42357" y="825321"/>
                </a:cubicBezTo>
                <a:cubicBezTo>
                  <a:pt x="15236" y="798200"/>
                  <a:pt x="0" y="761417"/>
                  <a:pt x="0" y="723062"/>
                </a:cubicBezTo>
                <a:lnTo>
                  <a:pt x="0" y="144616"/>
                </a:lnTo>
                <a:close/>
              </a:path>
            </a:pathLst>
          </a:custGeom>
          <a:solidFill>
            <a:srgbClr val="209ACD"/>
          </a:solidFill>
          <a:ln w="25400" cap="flat" cmpd="sng" algn="ctr">
            <a:solidFill>
              <a:srgbClr val="FFFFFF">
                <a:hueOff val="0"/>
                <a:satOff val="0"/>
                <a:lumOff val="0"/>
                <a:alphaOff val="0"/>
              </a:srgbClr>
            </a:solidFill>
            <a:prstDash val="solid"/>
          </a:ln>
          <a:effectLst/>
        </p:spPr>
        <p:txBody>
          <a:bodyPr spcFirstLastPara="0" vert="horz" wrap="square" lIns="88077" tIns="88077" rIns="88077" bIns="88077"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0" lang="en-GB" sz="1200" b="0" i="0" u="none" strike="noStrike" kern="1200" cap="none" spc="0" normalizeH="0" baseline="0" noProof="0" dirty="0" smtClean="0">
                <a:ln>
                  <a:noFill/>
                </a:ln>
                <a:solidFill>
                  <a:srgbClr val="FFFFFF"/>
                </a:solidFill>
                <a:effectLst/>
                <a:uLnTx/>
                <a:uFillTx/>
                <a:latin typeface="HelveticaNeueLT Std Lt" pitchFamily="34" charset="0"/>
              </a:rPr>
              <a:t>Improved medication adherence</a:t>
            </a:r>
            <a:endParaRPr kumimoji="0" lang="en-GB" sz="1200" b="0" i="0" u="none" strike="noStrike" kern="1200" cap="none" spc="0" normalizeH="0" baseline="0" noProof="0" dirty="0">
              <a:ln>
                <a:noFill/>
              </a:ln>
              <a:solidFill>
                <a:srgbClr val="FFFFFF"/>
              </a:solidFill>
              <a:effectLst/>
              <a:uLnTx/>
              <a:uFillTx/>
              <a:latin typeface="HelveticaNeueLT Std Lt" pitchFamily="34" charset="0"/>
            </a:endParaRPr>
          </a:p>
        </p:txBody>
      </p:sp>
      <p:sp>
        <p:nvSpPr>
          <p:cNvPr id="33" name="Freeform 32"/>
          <p:cNvSpPr/>
          <p:nvPr/>
        </p:nvSpPr>
        <p:spPr>
          <a:xfrm>
            <a:off x="2770902" y="4680179"/>
            <a:ext cx="1334890" cy="867678"/>
          </a:xfrm>
          <a:custGeom>
            <a:avLst/>
            <a:gdLst>
              <a:gd name="connsiteX0" fmla="*/ 0 w 1334890"/>
              <a:gd name="connsiteY0" fmla="*/ 144616 h 867678"/>
              <a:gd name="connsiteX1" fmla="*/ 42357 w 1334890"/>
              <a:gd name="connsiteY1" fmla="*/ 42357 h 867678"/>
              <a:gd name="connsiteX2" fmla="*/ 144616 w 1334890"/>
              <a:gd name="connsiteY2" fmla="*/ 0 h 867678"/>
              <a:gd name="connsiteX3" fmla="*/ 1190274 w 1334890"/>
              <a:gd name="connsiteY3" fmla="*/ 0 h 867678"/>
              <a:gd name="connsiteX4" fmla="*/ 1292533 w 1334890"/>
              <a:gd name="connsiteY4" fmla="*/ 42357 h 867678"/>
              <a:gd name="connsiteX5" fmla="*/ 1334890 w 1334890"/>
              <a:gd name="connsiteY5" fmla="*/ 144616 h 867678"/>
              <a:gd name="connsiteX6" fmla="*/ 1334890 w 1334890"/>
              <a:gd name="connsiteY6" fmla="*/ 723062 h 867678"/>
              <a:gd name="connsiteX7" fmla="*/ 1292533 w 1334890"/>
              <a:gd name="connsiteY7" fmla="*/ 825321 h 867678"/>
              <a:gd name="connsiteX8" fmla="*/ 1190274 w 1334890"/>
              <a:gd name="connsiteY8" fmla="*/ 867678 h 867678"/>
              <a:gd name="connsiteX9" fmla="*/ 144616 w 1334890"/>
              <a:gd name="connsiteY9" fmla="*/ 867678 h 867678"/>
              <a:gd name="connsiteX10" fmla="*/ 42357 w 1334890"/>
              <a:gd name="connsiteY10" fmla="*/ 825321 h 867678"/>
              <a:gd name="connsiteX11" fmla="*/ 0 w 1334890"/>
              <a:gd name="connsiteY11" fmla="*/ 723062 h 867678"/>
              <a:gd name="connsiteX12" fmla="*/ 0 w 1334890"/>
              <a:gd name="connsiteY12" fmla="*/ 144616 h 867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4890" h="867678">
                <a:moveTo>
                  <a:pt x="0" y="144616"/>
                </a:moveTo>
                <a:cubicBezTo>
                  <a:pt x="0" y="106261"/>
                  <a:pt x="15236" y="69478"/>
                  <a:pt x="42357" y="42357"/>
                </a:cubicBezTo>
                <a:cubicBezTo>
                  <a:pt x="69478" y="15236"/>
                  <a:pt x="106261" y="0"/>
                  <a:pt x="144616" y="0"/>
                </a:cubicBezTo>
                <a:lnTo>
                  <a:pt x="1190274" y="0"/>
                </a:lnTo>
                <a:cubicBezTo>
                  <a:pt x="1228629" y="0"/>
                  <a:pt x="1265412" y="15236"/>
                  <a:pt x="1292533" y="42357"/>
                </a:cubicBezTo>
                <a:cubicBezTo>
                  <a:pt x="1319654" y="69478"/>
                  <a:pt x="1334890" y="106261"/>
                  <a:pt x="1334890" y="144616"/>
                </a:cubicBezTo>
                <a:lnTo>
                  <a:pt x="1334890" y="723062"/>
                </a:lnTo>
                <a:cubicBezTo>
                  <a:pt x="1334890" y="761417"/>
                  <a:pt x="1319654" y="798200"/>
                  <a:pt x="1292533" y="825321"/>
                </a:cubicBezTo>
                <a:cubicBezTo>
                  <a:pt x="1265412" y="852442"/>
                  <a:pt x="1228629" y="867678"/>
                  <a:pt x="1190274" y="867678"/>
                </a:cubicBezTo>
                <a:lnTo>
                  <a:pt x="144616" y="867678"/>
                </a:lnTo>
                <a:cubicBezTo>
                  <a:pt x="106261" y="867678"/>
                  <a:pt x="69478" y="852442"/>
                  <a:pt x="42357" y="825321"/>
                </a:cubicBezTo>
                <a:cubicBezTo>
                  <a:pt x="15236" y="798200"/>
                  <a:pt x="0" y="761417"/>
                  <a:pt x="0" y="723062"/>
                </a:cubicBezTo>
                <a:lnTo>
                  <a:pt x="0" y="144616"/>
                </a:lnTo>
                <a:close/>
              </a:path>
            </a:pathLst>
          </a:custGeom>
          <a:solidFill>
            <a:srgbClr val="209ACD"/>
          </a:solidFill>
          <a:ln w="25400" cap="flat" cmpd="sng" algn="ctr">
            <a:solidFill>
              <a:srgbClr val="FFFFFF">
                <a:hueOff val="0"/>
                <a:satOff val="0"/>
                <a:lumOff val="0"/>
                <a:alphaOff val="0"/>
              </a:srgbClr>
            </a:solidFill>
            <a:prstDash val="solid"/>
          </a:ln>
          <a:effectLst/>
        </p:spPr>
        <p:txBody>
          <a:bodyPr spcFirstLastPara="0" vert="horz" wrap="square" lIns="88077" tIns="88077" rIns="88077" bIns="88077"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0" lang="en-GB" sz="1200" b="0" i="0" u="none" strike="noStrike" kern="1200" cap="none" spc="0" normalizeH="0" baseline="0" noProof="0" dirty="0" smtClean="0">
                <a:ln>
                  <a:noFill/>
                </a:ln>
                <a:solidFill>
                  <a:srgbClr val="FFFFFF"/>
                </a:solidFill>
                <a:effectLst/>
                <a:uLnTx/>
                <a:uFillTx/>
                <a:latin typeface="HelveticaNeueLT Std Lt" pitchFamily="34" charset="0"/>
              </a:rPr>
              <a:t>Positive Economic impact</a:t>
            </a:r>
            <a:endParaRPr kumimoji="0" lang="en-GB" sz="1200" b="0" i="0" u="none" strike="noStrike" kern="1200" cap="none" spc="0" normalizeH="0" baseline="0" noProof="0" dirty="0">
              <a:ln>
                <a:noFill/>
              </a:ln>
              <a:solidFill>
                <a:srgbClr val="FFFFFF"/>
              </a:solidFill>
              <a:effectLst/>
              <a:uLnTx/>
              <a:uFillTx/>
              <a:latin typeface="HelveticaNeueLT Std Lt" pitchFamily="34" charset="0"/>
            </a:endParaRPr>
          </a:p>
        </p:txBody>
      </p:sp>
      <p:sp>
        <p:nvSpPr>
          <p:cNvPr id="34" name="Freeform 33"/>
          <p:cNvSpPr/>
          <p:nvPr/>
        </p:nvSpPr>
        <p:spPr>
          <a:xfrm>
            <a:off x="2207160" y="2683607"/>
            <a:ext cx="1161942" cy="867678"/>
          </a:xfrm>
          <a:custGeom>
            <a:avLst/>
            <a:gdLst>
              <a:gd name="connsiteX0" fmla="*/ 0 w 1161942"/>
              <a:gd name="connsiteY0" fmla="*/ 144616 h 867678"/>
              <a:gd name="connsiteX1" fmla="*/ 42357 w 1161942"/>
              <a:gd name="connsiteY1" fmla="*/ 42357 h 867678"/>
              <a:gd name="connsiteX2" fmla="*/ 144616 w 1161942"/>
              <a:gd name="connsiteY2" fmla="*/ 0 h 867678"/>
              <a:gd name="connsiteX3" fmla="*/ 1017326 w 1161942"/>
              <a:gd name="connsiteY3" fmla="*/ 0 h 867678"/>
              <a:gd name="connsiteX4" fmla="*/ 1119585 w 1161942"/>
              <a:gd name="connsiteY4" fmla="*/ 42357 h 867678"/>
              <a:gd name="connsiteX5" fmla="*/ 1161942 w 1161942"/>
              <a:gd name="connsiteY5" fmla="*/ 144616 h 867678"/>
              <a:gd name="connsiteX6" fmla="*/ 1161942 w 1161942"/>
              <a:gd name="connsiteY6" fmla="*/ 723062 h 867678"/>
              <a:gd name="connsiteX7" fmla="*/ 1119585 w 1161942"/>
              <a:gd name="connsiteY7" fmla="*/ 825321 h 867678"/>
              <a:gd name="connsiteX8" fmla="*/ 1017326 w 1161942"/>
              <a:gd name="connsiteY8" fmla="*/ 867678 h 867678"/>
              <a:gd name="connsiteX9" fmla="*/ 144616 w 1161942"/>
              <a:gd name="connsiteY9" fmla="*/ 867678 h 867678"/>
              <a:gd name="connsiteX10" fmla="*/ 42357 w 1161942"/>
              <a:gd name="connsiteY10" fmla="*/ 825321 h 867678"/>
              <a:gd name="connsiteX11" fmla="*/ 0 w 1161942"/>
              <a:gd name="connsiteY11" fmla="*/ 723062 h 867678"/>
              <a:gd name="connsiteX12" fmla="*/ 0 w 1161942"/>
              <a:gd name="connsiteY12" fmla="*/ 144616 h 867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61942" h="867678">
                <a:moveTo>
                  <a:pt x="0" y="144616"/>
                </a:moveTo>
                <a:cubicBezTo>
                  <a:pt x="0" y="106261"/>
                  <a:pt x="15236" y="69478"/>
                  <a:pt x="42357" y="42357"/>
                </a:cubicBezTo>
                <a:cubicBezTo>
                  <a:pt x="69478" y="15236"/>
                  <a:pt x="106261" y="0"/>
                  <a:pt x="144616" y="0"/>
                </a:cubicBezTo>
                <a:lnTo>
                  <a:pt x="1017326" y="0"/>
                </a:lnTo>
                <a:cubicBezTo>
                  <a:pt x="1055681" y="0"/>
                  <a:pt x="1092464" y="15236"/>
                  <a:pt x="1119585" y="42357"/>
                </a:cubicBezTo>
                <a:cubicBezTo>
                  <a:pt x="1146706" y="69478"/>
                  <a:pt x="1161942" y="106261"/>
                  <a:pt x="1161942" y="144616"/>
                </a:cubicBezTo>
                <a:lnTo>
                  <a:pt x="1161942" y="723062"/>
                </a:lnTo>
                <a:cubicBezTo>
                  <a:pt x="1161942" y="761417"/>
                  <a:pt x="1146706" y="798200"/>
                  <a:pt x="1119585" y="825321"/>
                </a:cubicBezTo>
                <a:cubicBezTo>
                  <a:pt x="1092464" y="852442"/>
                  <a:pt x="1055681" y="867678"/>
                  <a:pt x="1017326" y="867678"/>
                </a:cubicBezTo>
                <a:lnTo>
                  <a:pt x="144616" y="867678"/>
                </a:lnTo>
                <a:cubicBezTo>
                  <a:pt x="106261" y="867678"/>
                  <a:pt x="69478" y="852442"/>
                  <a:pt x="42357" y="825321"/>
                </a:cubicBezTo>
                <a:cubicBezTo>
                  <a:pt x="15236" y="798200"/>
                  <a:pt x="0" y="761417"/>
                  <a:pt x="0" y="723062"/>
                </a:cubicBezTo>
                <a:lnTo>
                  <a:pt x="0" y="144616"/>
                </a:lnTo>
                <a:close/>
              </a:path>
            </a:pathLst>
          </a:custGeom>
          <a:solidFill>
            <a:srgbClr val="209ACD"/>
          </a:solidFill>
          <a:ln w="25400" cap="flat" cmpd="sng" algn="ctr">
            <a:solidFill>
              <a:srgbClr val="FFFFFF">
                <a:hueOff val="0"/>
                <a:satOff val="0"/>
                <a:lumOff val="0"/>
                <a:alphaOff val="0"/>
              </a:srgbClr>
            </a:solidFill>
            <a:prstDash val="solid"/>
          </a:ln>
          <a:effectLst/>
        </p:spPr>
        <p:txBody>
          <a:bodyPr spcFirstLastPara="0" vert="horz" wrap="square" lIns="88077" tIns="88077" rIns="88077" bIns="88077"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0" lang="en-GB" sz="1200" b="0" i="0" u="none" strike="noStrike" kern="1200" cap="none" spc="0" normalizeH="0" baseline="0" noProof="0" dirty="0" smtClean="0">
                <a:ln>
                  <a:noFill/>
                </a:ln>
                <a:solidFill>
                  <a:srgbClr val="FFFFFF"/>
                </a:solidFill>
                <a:effectLst/>
                <a:uLnTx/>
                <a:uFillTx/>
                <a:latin typeface="HelveticaNeueLT Std Lt" pitchFamily="34" charset="0"/>
              </a:rPr>
              <a:t>Reduction of health inequalities</a:t>
            </a:r>
            <a:endParaRPr kumimoji="0" lang="en-GB" sz="1200" b="0" i="0" u="none" strike="noStrike" kern="1200" cap="none" spc="0" normalizeH="0" baseline="0" noProof="0" dirty="0">
              <a:ln>
                <a:noFill/>
              </a:ln>
              <a:solidFill>
                <a:srgbClr val="FFFFFF"/>
              </a:solidFill>
              <a:effectLst/>
              <a:uLnTx/>
              <a:uFillTx/>
              <a:latin typeface="HelveticaNeueLT Std Lt" pitchFamily="34" charset="0"/>
            </a:endParaRPr>
          </a:p>
        </p:txBody>
      </p:sp>
      <p:sp>
        <p:nvSpPr>
          <p:cNvPr id="35" name="Oval 34"/>
          <p:cNvSpPr/>
          <p:nvPr/>
        </p:nvSpPr>
        <p:spPr bwMode="auto">
          <a:xfrm>
            <a:off x="3788057" y="2944677"/>
            <a:ext cx="1398238" cy="1331656"/>
          </a:xfrm>
          <a:prstGeom prst="ellipse">
            <a:avLst/>
          </a:prstGeom>
          <a:solidFill>
            <a:srgbClr val="FFC000"/>
          </a:solidFill>
          <a:ln w="22225" cap="flat" cmpd="sng" algn="ctr">
            <a:solidFill>
              <a:srgbClr val="209AC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1" i="0" u="none" strike="noStrike" kern="0" cap="none" spc="0" normalizeH="0" baseline="0" noProof="0" dirty="0" smtClean="0">
                <a:ln>
                  <a:noFill/>
                </a:ln>
                <a:solidFill>
                  <a:srgbClr val="000000">
                    <a:lumMod val="65000"/>
                    <a:lumOff val="35000"/>
                  </a:srgbClr>
                </a:solidFill>
                <a:effectLst/>
                <a:uLnTx/>
                <a:uFillTx/>
                <a:latin typeface="HelveticaNeueLT Std Lt" pitchFamily="34" charset="0"/>
              </a:rPr>
              <a:t>VALUE OF GENERIC MEDICINES</a:t>
            </a:r>
          </a:p>
        </p:txBody>
      </p:sp>
      <p:sp>
        <p:nvSpPr>
          <p:cNvPr id="36" name="Isosceles Triangle 35"/>
          <p:cNvSpPr/>
          <p:nvPr/>
        </p:nvSpPr>
        <p:spPr bwMode="auto">
          <a:xfrm>
            <a:off x="4400617" y="2655661"/>
            <a:ext cx="216024" cy="216024"/>
          </a:xfrm>
          <a:prstGeom prst="triangle">
            <a:avLst/>
          </a:prstGeom>
          <a:solidFill>
            <a:srgbClr val="209ACD"/>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smtClean="0">
              <a:ln>
                <a:noFill/>
              </a:ln>
              <a:solidFill>
                <a:srgbClr val="000099"/>
              </a:solidFill>
              <a:effectLst/>
              <a:uLnTx/>
              <a:uFillTx/>
              <a:latin typeface="HelveticaNeueLT Std Lt" pitchFamily="34" charset="0"/>
            </a:endParaRPr>
          </a:p>
        </p:txBody>
      </p:sp>
      <p:sp>
        <p:nvSpPr>
          <p:cNvPr id="37" name="Isosceles Triangle 36"/>
          <p:cNvSpPr/>
          <p:nvPr/>
        </p:nvSpPr>
        <p:spPr bwMode="auto">
          <a:xfrm flipV="1">
            <a:off x="4409495" y="4356235"/>
            <a:ext cx="216024" cy="216024"/>
          </a:xfrm>
          <a:prstGeom prst="triangle">
            <a:avLst/>
          </a:prstGeom>
          <a:solidFill>
            <a:srgbClr val="209AC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rgbClr val="000099"/>
              </a:solidFill>
              <a:effectLst/>
              <a:latin typeface="HelveticaNeueLT Std Lt" pitchFamily="34" charset="0"/>
            </a:endParaRPr>
          </a:p>
        </p:txBody>
      </p:sp>
      <p:sp>
        <p:nvSpPr>
          <p:cNvPr id="38" name="Isosceles Triangle 37"/>
          <p:cNvSpPr/>
          <p:nvPr/>
        </p:nvSpPr>
        <p:spPr bwMode="auto">
          <a:xfrm rot="5400000">
            <a:off x="5237095" y="3447749"/>
            <a:ext cx="216024" cy="216024"/>
          </a:xfrm>
          <a:prstGeom prst="triangle">
            <a:avLst/>
          </a:prstGeom>
          <a:solidFill>
            <a:srgbClr val="209AC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rgbClr val="000099"/>
              </a:solidFill>
              <a:effectLst/>
              <a:latin typeface="HelveticaNeueLT Std Lt" pitchFamily="34" charset="0"/>
            </a:endParaRPr>
          </a:p>
        </p:txBody>
      </p:sp>
      <p:sp>
        <p:nvSpPr>
          <p:cNvPr id="39" name="Isosceles Triangle 38"/>
          <p:cNvSpPr/>
          <p:nvPr/>
        </p:nvSpPr>
        <p:spPr bwMode="auto">
          <a:xfrm rot="5400000" flipH="1" flipV="1">
            <a:off x="3509887" y="3447749"/>
            <a:ext cx="216024" cy="216024"/>
          </a:xfrm>
          <a:prstGeom prst="triangle">
            <a:avLst/>
          </a:prstGeom>
          <a:solidFill>
            <a:srgbClr val="209ACD"/>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smtClean="0">
              <a:ln>
                <a:noFill/>
              </a:ln>
              <a:solidFill>
                <a:srgbClr val="000099"/>
              </a:solidFill>
              <a:effectLst/>
              <a:uLnTx/>
              <a:uFillTx/>
              <a:latin typeface="HelveticaNeueLT Std Lt" pitchFamily="34" charset="0"/>
            </a:endParaRPr>
          </a:p>
        </p:txBody>
      </p:sp>
    </p:spTree>
    <p:extLst>
      <p:ext uri="{BB962C8B-B14F-4D97-AF65-F5344CB8AC3E}">
        <p14:creationId xmlns:p14="http://schemas.microsoft.com/office/powerpoint/2010/main" val="9819770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BE" dirty="0" err="1" smtClean="0"/>
              <a:t>Back-up</a:t>
            </a:r>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8320731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Still considerable opportunities to increase </a:t>
            </a:r>
            <a:br>
              <a:rPr lang="en-GB" sz="2400" dirty="0" smtClean="0"/>
            </a:br>
            <a:r>
              <a:rPr lang="en-GB" sz="2400" dirty="0" smtClean="0"/>
              <a:t>uptake throughout Europe</a:t>
            </a:r>
            <a:endParaRPr lang="en-GB" sz="2400" dirty="0"/>
          </a:p>
        </p:txBody>
      </p:sp>
      <p:sp>
        <p:nvSpPr>
          <p:cNvPr id="3" name="Slide Number Placeholder 2"/>
          <p:cNvSpPr>
            <a:spLocks noGrp="1"/>
          </p:cNvSpPr>
          <p:nvPr>
            <p:ph type="sldNum" sz="quarter" idx="12"/>
          </p:nvPr>
        </p:nvSpPr>
        <p:spPr/>
        <p:txBody>
          <a:bodyPr/>
          <a:lstStyle/>
          <a:p>
            <a:fld id="{7BF9E8C0-4D9A-2D40-9A43-CEBB6CC5FD6F}" type="slidenum">
              <a:rPr lang="en-GB" smtClean="0"/>
              <a:pPr/>
              <a:t>24</a:t>
            </a:fld>
            <a:endParaRPr lang="en-GB" dirty="0"/>
          </a:p>
        </p:txBody>
      </p:sp>
      <p:pic>
        <p:nvPicPr>
          <p:cNvPr id="11" name="Picture 10" descr="slide7b.jpg"/>
          <p:cNvPicPr>
            <a:picLocks noChangeAspect="1"/>
          </p:cNvPicPr>
          <p:nvPr/>
        </p:nvPicPr>
        <p:blipFill>
          <a:blip r:embed="rId3" cstate="print"/>
          <a:stretch>
            <a:fillRect/>
          </a:stretch>
        </p:blipFill>
        <p:spPr>
          <a:xfrm>
            <a:off x="251520" y="1732180"/>
            <a:ext cx="8136904" cy="4185985"/>
          </a:xfrm>
          <a:prstGeom prst="rect">
            <a:avLst/>
          </a:prstGeom>
        </p:spPr>
      </p:pic>
      <p:sp>
        <p:nvSpPr>
          <p:cNvPr id="7" name="TextBox 6"/>
          <p:cNvSpPr txBox="1"/>
          <p:nvPr/>
        </p:nvSpPr>
        <p:spPr>
          <a:xfrm>
            <a:off x="179512" y="1226156"/>
            <a:ext cx="5976664" cy="276999"/>
          </a:xfrm>
          <a:prstGeom prst="rect">
            <a:avLst/>
          </a:prstGeom>
        </p:spPr>
        <p:txBody>
          <a:bodyPr wrap="square" rtlCol="0">
            <a:spAutoFit/>
          </a:bodyPr>
          <a:lstStyle/>
          <a:p>
            <a:pPr>
              <a:spcBef>
                <a:spcPct val="20000"/>
              </a:spcBef>
            </a:pPr>
            <a:r>
              <a:rPr lang="en-US" sz="1200" b="1" kern="0" dirty="0" smtClean="0">
                <a:solidFill>
                  <a:srgbClr val="595959"/>
                </a:solidFill>
                <a:latin typeface="HelveticaNeueLT Std Lt" pitchFamily="34" charset="0"/>
              </a:rPr>
              <a:t>Protected and off-patent marked share (</a:t>
            </a:r>
            <a:r>
              <a:rPr lang="en-US" sz="1200" b="1" u="sng" kern="0" dirty="0" smtClean="0">
                <a:solidFill>
                  <a:srgbClr val="595959"/>
                </a:solidFill>
                <a:latin typeface="HelveticaNeueLT Std Lt" pitchFamily="34" charset="0"/>
              </a:rPr>
              <a:t>value</a:t>
            </a:r>
            <a:r>
              <a:rPr lang="en-US" sz="1200" b="1" kern="0" dirty="0" smtClean="0">
                <a:solidFill>
                  <a:srgbClr val="595959"/>
                </a:solidFill>
                <a:latin typeface="HelveticaNeueLT Std Lt" pitchFamily="34" charset="0"/>
              </a:rPr>
              <a:t>) by country, June 2015</a:t>
            </a:r>
            <a:endParaRPr kumimoji="0" lang="en-GB" sz="1200" b="1" i="0" u="none" strike="noStrike" kern="0" cap="none" spc="0" normalizeH="0" baseline="0" dirty="0" smtClean="0">
              <a:ln>
                <a:noFill/>
              </a:ln>
              <a:solidFill>
                <a:srgbClr val="595959"/>
              </a:solidFill>
              <a:effectLst/>
              <a:uLnTx/>
              <a:uFillTx/>
              <a:latin typeface="HelveticaNeueLT Std Lt" pitchFamily="34" charset="0"/>
            </a:endParaRPr>
          </a:p>
        </p:txBody>
      </p:sp>
      <p:sp>
        <p:nvSpPr>
          <p:cNvPr id="8" name="TextBox 7"/>
          <p:cNvSpPr txBox="1"/>
          <p:nvPr/>
        </p:nvSpPr>
        <p:spPr>
          <a:xfrm>
            <a:off x="176872" y="5848050"/>
            <a:ext cx="8424936" cy="393954"/>
          </a:xfrm>
          <a:prstGeom prst="rect">
            <a:avLst/>
          </a:prstGeom>
        </p:spPr>
        <p:txBody>
          <a:bodyPr wrap="square" rtlCol="0">
            <a:spAutoFit/>
          </a:bodyPr>
          <a:lstStyle/>
          <a:p>
            <a:pPr algn="r">
              <a:spcBef>
                <a:spcPct val="20000"/>
              </a:spcBef>
            </a:pPr>
            <a:r>
              <a:rPr lang="en-GB" sz="1000" b="0" kern="0" dirty="0" smtClean="0">
                <a:solidFill>
                  <a:srgbClr val="7F7F7F"/>
                </a:solidFill>
                <a:latin typeface="HelveticaNeueLT Std Lt" pitchFamily="34" charset="0"/>
              </a:rPr>
              <a:t>Source: IMS Health, MIDAS, Q2 2015, retail and hospital channel</a:t>
            </a:r>
          </a:p>
          <a:p>
            <a:pPr algn="r">
              <a:spcBef>
                <a:spcPct val="20000"/>
              </a:spcBef>
            </a:pPr>
            <a:r>
              <a:rPr kumimoji="0" lang="en-GB" sz="800" b="0" i="0" u="none" strike="noStrike" kern="0" cap="none" spc="0" normalizeH="0" baseline="0" noProof="0" dirty="0" smtClean="0">
                <a:ln>
                  <a:noFill/>
                </a:ln>
                <a:solidFill>
                  <a:srgbClr val="7F7F7F"/>
                </a:solidFill>
                <a:effectLst/>
                <a:uLnTx/>
                <a:uFillTx/>
                <a:latin typeface="HelveticaNeueLT Std Lt" pitchFamily="34" charset="0"/>
              </a:rPr>
              <a:t>Note:</a:t>
            </a:r>
            <a:r>
              <a:rPr kumimoji="0" lang="en-GB" sz="800" b="0" i="0" u="none" strike="noStrike" kern="0" cap="none" spc="0" normalizeH="0" noProof="0" dirty="0" smtClean="0">
                <a:ln>
                  <a:noFill/>
                </a:ln>
                <a:solidFill>
                  <a:srgbClr val="7F7F7F"/>
                </a:solidFill>
                <a:effectLst/>
                <a:uLnTx/>
                <a:uFillTx/>
                <a:latin typeface="HelveticaNeueLT Std Lt" pitchFamily="34" charset="0"/>
              </a:rPr>
              <a:t> Non-original brands and branded generics include copy products in some countries; Generics include INN branded and company branded</a:t>
            </a:r>
            <a:endParaRPr kumimoji="0" lang="en-GB" sz="800" b="0" i="0" u="none" strike="noStrike" kern="0" cap="none" spc="0" normalizeH="0" baseline="0" noProof="0" dirty="0" smtClean="0">
              <a:ln>
                <a:noFill/>
              </a:ln>
              <a:solidFill>
                <a:srgbClr val="7F7F7F"/>
              </a:solidFill>
              <a:effectLst/>
              <a:uLnTx/>
              <a:uFillTx/>
              <a:latin typeface="HelveticaNeueLT Std Lt" pitchFamily="34" charset="0"/>
            </a:endParaRPr>
          </a:p>
        </p:txBody>
      </p:sp>
    </p:spTree>
    <p:extLst>
      <p:ext uri="{BB962C8B-B14F-4D97-AF65-F5344CB8AC3E}">
        <p14:creationId xmlns:p14="http://schemas.microsoft.com/office/powerpoint/2010/main" val="19929985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sz="2600" dirty="0" smtClean="0">
                <a:latin typeface="HelveticaNeueLT Std Lt" pitchFamily="34" charset="0"/>
              </a:rPr>
              <a:t>Pressure on EU budgets </a:t>
            </a:r>
            <a:br>
              <a:rPr lang="fr-BE" sz="2600" dirty="0" smtClean="0">
                <a:latin typeface="HelveticaNeueLT Std Lt" pitchFamily="34" charset="0"/>
              </a:rPr>
            </a:br>
            <a:r>
              <a:rPr lang="fr-BE" sz="2600" b="0" dirty="0" err="1" smtClean="0">
                <a:latin typeface="HelveticaNeueLT Std Lt" pitchFamily="34" charset="0"/>
              </a:rPr>
              <a:t>Reduction</a:t>
            </a:r>
            <a:r>
              <a:rPr lang="fr-BE" sz="2600" b="0" dirty="0" smtClean="0">
                <a:latin typeface="HelveticaNeueLT Std Lt" pitchFamily="34" charset="0"/>
              </a:rPr>
              <a:t> of </a:t>
            </a:r>
            <a:r>
              <a:rPr lang="fr-BE" sz="2600" b="0" dirty="0" err="1" smtClean="0">
                <a:latin typeface="HelveticaNeueLT Std Lt" pitchFamily="34" charset="0"/>
              </a:rPr>
              <a:t>healthcare</a:t>
            </a:r>
            <a:r>
              <a:rPr lang="fr-BE" sz="2600" b="0" dirty="0" smtClean="0">
                <a:latin typeface="HelveticaNeueLT Std Lt" pitchFamily="34" charset="0"/>
              </a:rPr>
              <a:t> </a:t>
            </a:r>
            <a:r>
              <a:rPr lang="fr-BE" sz="2600" b="0" dirty="0" err="1" smtClean="0">
                <a:latin typeface="HelveticaNeueLT Std Lt" pitchFamily="34" charset="0"/>
              </a:rPr>
              <a:t>spending</a:t>
            </a:r>
            <a:endParaRPr lang="en-GB" sz="2600" b="0" dirty="0">
              <a:latin typeface="HelveticaNeueLT Std Lt" pitchFamily="34" charset="0"/>
            </a:endParaRPr>
          </a:p>
        </p:txBody>
      </p:sp>
      <p:sp>
        <p:nvSpPr>
          <p:cNvPr id="8" name="TextBox 7"/>
          <p:cNvSpPr txBox="1"/>
          <p:nvPr/>
        </p:nvSpPr>
        <p:spPr>
          <a:xfrm>
            <a:off x="252171" y="6028674"/>
            <a:ext cx="3079607" cy="119878"/>
          </a:xfrm>
          <a:prstGeom prst="rect">
            <a:avLst/>
          </a:prstGeom>
          <a:noFill/>
        </p:spPr>
        <p:txBody>
          <a:bodyPr vert="horz" wrap="square" lIns="0" tIns="0" rIns="0" bIns="0" rtlCol="0" anchor="t" anchorCtr="0">
            <a:no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rgbClr val="7F7F7F"/>
                </a:solidFill>
                <a:effectLst/>
                <a:uLnTx/>
                <a:uFillTx/>
              </a:rPr>
              <a:t>Source: OECD</a:t>
            </a:r>
            <a:r>
              <a:rPr kumimoji="0" lang="en-US" sz="1000" b="0" i="0" u="none" strike="noStrike" kern="0" cap="none" spc="0" normalizeH="0" noProof="0" dirty="0" smtClean="0">
                <a:ln>
                  <a:noFill/>
                </a:ln>
                <a:solidFill>
                  <a:srgbClr val="7F7F7F"/>
                </a:solidFill>
                <a:effectLst/>
                <a:uLnTx/>
                <a:uFillTx/>
              </a:rPr>
              <a:t> Health at a Glance (2015)</a:t>
            </a:r>
            <a:endParaRPr kumimoji="0" lang="en-US" sz="1000" b="0" i="0" u="none" strike="noStrike" kern="0" cap="none" spc="0" normalizeH="0" baseline="0" noProof="0" dirty="0" smtClean="0">
              <a:ln>
                <a:noFill/>
              </a:ln>
              <a:solidFill>
                <a:srgbClr val="7F7F7F"/>
              </a:solidFill>
              <a:effectLst/>
              <a:uLnTx/>
              <a:uFillTx/>
            </a:endParaRPr>
          </a:p>
        </p:txBody>
      </p:sp>
      <p:sp>
        <p:nvSpPr>
          <p:cNvPr id="13" name="TextBox 12"/>
          <p:cNvSpPr txBox="1"/>
          <p:nvPr/>
        </p:nvSpPr>
        <p:spPr>
          <a:xfrm>
            <a:off x="160658" y="1556792"/>
            <a:ext cx="6631670" cy="261610"/>
          </a:xfrm>
          <a:prstGeom prst="rect">
            <a:avLst/>
          </a:prstGeom>
        </p:spPr>
        <p:txBody>
          <a:bodyPr wrap="square" rtlCol="0">
            <a:spAutoFit/>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GB" sz="1100" b="1" i="0" u="none" strike="noStrike" kern="0" cap="none" spc="0" normalizeH="0" baseline="0" dirty="0" smtClean="0">
                <a:ln>
                  <a:noFill/>
                </a:ln>
                <a:solidFill>
                  <a:srgbClr val="595959"/>
                </a:solidFill>
                <a:effectLst/>
                <a:uLnTx/>
                <a:uFillTx/>
                <a:latin typeface="HelveticaNeueLT Std Lt" pitchFamily="34" charset="0"/>
              </a:rPr>
              <a:t>Growth rates of health spending for selected functions per capita, OECD average, 2005-2013</a:t>
            </a:r>
            <a:endParaRPr kumimoji="0" lang="en-GB" sz="1100" b="1" i="0" u="none" strike="noStrike" kern="0" cap="none" spc="0" normalizeH="0" dirty="0" smtClean="0">
              <a:ln>
                <a:noFill/>
              </a:ln>
              <a:solidFill>
                <a:srgbClr val="595959"/>
              </a:solidFill>
              <a:effectLst/>
              <a:uLnTx/>
              <a:uFillTx/>
              <a:latin typeface="HelveticaNeueLT Std Lt" pitchFamily="34" charset="0"/>
            </a:endParaRPr>
          </a:p>
        </p:txBody>
      </p:sp>
      <p:pic>
        <p:nvPicPr>
          <p:cNvPr id="9" name="Picture 8" descr="slide3.jpg"/>
          <p:cNvPicPr>
            <a:picLocks noChangeAspect="1"/>
          </p:cNvPicPr>
          <p:nvPr/>
        </p:nvPicPr>
        <p:blipFill>
          <a:blip r:embed="rId3" cstate="print"/>
          <a:stretch>
            <a:fillRect/>
          </a:stretch>
        </p:blipFill>
        <p:spPr>
          <a:xfrm>
            <a:off x="251520" y="2218385"/>
            <a:ext cx="8572500" cy="3705225"/>
          </a:xfrm>
          <a:prstGeom prst="rect">
            <a:avLst/>
          </a:prstGeom>
        </p:spPr>
      </p:pic>
      <p:sp>
        <p:nvSpPr>
          <p:cNvPr id="7" name="Slide Number Placeholder 2"/>
          <p:cNvSpPr>
            <a:spLocks noGrp="1"/>
          </p:cNvSpPr>
          <p:nvPr>
            <p:ph type="sldNum" sz="quarter" idx="12"/>
          </p:nvPr>
        </p:nvSpPr>
        <p:spPr>
          <a:xfrm>
            <a:off x="6457950" y="6356351"/>
            <a:ext cx="2057400" cy="365125"/>
          </a:xfrm>
        </p:spPr>
        <p:txBody>
          <a:bodyPr/>
          <a:lstStyle/>
          <a:p>
            <a:pPr algn="r"/>
            <a:fld id="{7BF9E8C0-4D9A-2D40-9A43-CEBB6CC5FD6F}" type="slidenum">
              <a:rPr lang="en-GB" smtClean="0"/>
              <a:pPr algn="r"/>
              <a:t>3</a:t>
            </a:fld>
            <a:endParaRPr lang="en-GB" dirty="0"/>
          </a:p>
        </p:txBody>
      </p:sp>
    </p:spTree>
    <p:extLst>
      <p:ext uri="{BB962C8B-B14F-4D97-AF65-F5344CB8AC3E}">
        <p14:creationId xmlns:p14="http://schemas.microsoft.com/office/powerpoint/2010/main" val="9513784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sz="2600" dirty="0" err="1" smtClean="0">
                <a:latin typeface="HelveticaNeueLT Std Lt" pitchFamily="34" charset="0"/>
              </a:rPr>
              <a:t>Reduction</a:t>
            </a:r>
            <a:r>
              <a:rPr lang="fr-BE" sz="2600" dirty="0" smtClean="0">
                <a:latin typeface="HelveticaNeueLT Std Lt" pitchFamily="34" charset="0"/>
              </a:rPr>
              <a:t> of </a:t>
            </a:r>
            <a:r>
              <a:rPr lang="fr-BE" sz="2600" dirty="0" err="1" smtClean="0">
                <a:latin typeface="HelveticaNeueLT Std Lt" pitchFamily="34" charset="0"/>
              </a:rPr>
              <a:t>healthcare</a:t>
            </a:r>
            <a:r>
              <a:rPr lang="fr-BE" sz="2600" dirty="0" smtClean="0">
                <a:latin typeface="HelveticaNeueLT Std Lt" pitchFamily="34" charset="0"/>
              </a:rPr>
              <a:t> </a:t>
            </a:r>
            <a:r>
              <a:rPr lang="fr-BE" sz="2600" dirty="0" err="1" smtClean="0">
                <a:latin typeface="HelveticaNeueLT Std Lt" pitchFamily="34" charset="0"/>
              </a:rPr>
              <a:t>spending</a:t>
            </a:r>
            <a:r>
              <a:rPr lang="fr-BE" sz="2600" dirty="0" smtClean="0">
                <a:latin typeface="HelveticaNeueLT Std Lt" pitchFamily="34" charset="0"/>
              </a:rPr>
              <a:t> </a:t>
            </a:r>
            <a:br>
              <a:rPr lang="fr-BE" sz="2600" dirty="0" smtClean="0">
                <a:latin typeface="HelveticaNeueLT Std Lt" pitchFamily="34" charset="0"/>
              </a:rPr>
            </a:br>
            <a:r>
              <a:rPr lang="fr-BE" sz="2600" b="0" dirty="0" smtClean="0">
                <a:latin typeface="HelveticaNeueLT Std Lt" pitchFamily="34" charset="0"/>
              </a:rPr>
              <a:t>Focus </a:t>
            </a:r>
            <a:r>
              <a:rPr lang="fr-BE" sz="2600" b="0" dirty="0">
                <a:latin typeface="HelveticaNeueLT Std Lt" pitchFamily="34" charset="0"/>
              </a:rPr>
              <a:t>on </a:t>
            </a:r>
            <a:r>
              <a:rPr lang="fr-BE" sz="2600" b="0" dirty="0" err="1" smtClean="0">
                <a:latin typeface="HelveticaNeueLT Std Lt" pitchFamily="34" charset="0"/>
              </a:rPr>
              <a:t>pharmaceuticals</a:t>
            </a:r>
            <a:endParaRPr lang="fr-BE" sz="2600" b="0" dirty="0">
              <a:latin typeface="HelveticaNeueLT Std Lt" pitchFamily="34" charset="0"/>
            </a:endParaRPr>
          </a:p>
        </p:txBody>
      </p:sp>
      <p:sp>
        <p:nvSpPr>
          <p:cNvPr id="9" name="Content Placeholder 8"/>
          <p:cNvSpPr>
            <a:spLocks noGrp="1"/>
          </p:cNvSpPr>
          <p:nvPr>
            <p:ph idx="1"/>
          </p:nvPr>
        </p:nvSpPr>
        <p:spPr/>
        <p:txBody>
          <a:bodyPr/>
          <a:lstStyle/>
          <a:p>
            <a:endParaRPr lang="es-ES_tradnl"/>
          </a:p>
        </p:txBody>
      </p:sp>
      <p:sp>
        <p:nvSpPr>
          <p:cNvPr id="3" name="Slide Number Placeholder 2"/>
          <p:cNvSpPr>
            <a:spLocks noGrp="1"/>
          </p:cNvSpPr>
          <p:nvPr>
            <p:ph type="sldNum" sz="quarter" idx="12"/>
          </p:nvPr>
        </p:nvSpPr>
        <p:spPr/>
        <p:txBody>
          <a:bodyPr/>
          <a:lstStyle/>
          <a:p>
            <a:fld id="{7BF9E8C0-4D9A-2D40-9A43-CEBB6CC5FD6F}" type="slidenum">
              <a:rPr lang="en-GB" smtClean="0"/>
              <a:pPr/>
              <a:t>4</a:t>
            </a:fld>
            <a:endParaRPr lang="en-GB" dirty="0"/>
          </a:p>
        </p:txBody>
      </p:sp>
      <p:sp>
        <p:nvSpPr>
          <p:cNvPr id="6" name="TextBox 5"/>
          <p:cNvSpPr txBox="1"/>
          <p:nvPr/>
        </p:nvSpPr>
        <p:spPr>
          <a:xfrm>
            <a:off x="117071" y="2472276"/>
            <a:ext cx="8712968" cy="261610"/>
          </a:xfrm>
          <a:prstGeom prst="rect">
            <a:avLst/>
          </a:prstGeom>
        </p:spPr>
        <p:txBody>
          <a:bodyPr wrap="square" rtlCol="0">
            <a:spAutoFit/>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GB" sz="1100" b="1" i="0" u="none" strike="noStrike" kern="0" cap="none" spc="0" normalizeH="0" baseline="0" dirty="0" smtClean="0">
                <a:ln>
                  <a:noFill/>
                </a:ln>
                <a:solidFill>
                  <a:srgbClr val="595959"/>
                </a:solidFill>
                <a:effectLst/>
                <a:uLnTx/>
                <a:uFillTx/>
                <a:latin typeface="HelveticaNeueLT Std Lt" pitchFamily="34" charset="0"/>
              </a:rPr>
              <a:t>Average annual growth</a:t>
            </a:r>
            <a:r>
              <a:rPr kumimoji="0" lang="en-GB" sz="1100" b="1" i="0" u="none" strike="noStrike" kern="0" cap="none" spc="0" normalizeH="0" dirty="0" smtClean="0">
                <a:ln>
                  <a:noFill/>
                </a:ln>
                <a:solidFill>
                  <a:srgbClr val="595959"/>
                </a:solidFill>
                <a:effectLst/>
                <a:uLnTx/>
                <a:uFillTx/>
                <a:latin typeface="HelveticaNeueLT Std Lt" pitchFamily="34" charset="0"/>
              </a:rPr>
              <a:t> in pharmaceutical expenditure</a:t>
            </a:r>
            <a:r>
              <a:rPr kumimoji="0" lang="en-GB" sz="1100" b="1" i="0" u="none" strike="noStrike" kern="0" cap="none" spc="0" normalizeH="0" baseline="30000" dirty="0" smtClean="0">
                <a:ln>
                  <a:noFill/>
                </a:ln>
                <a:solidFill>
                  <a:srgbClr val="595959"/>
                </a:solidFill>
                <a:effectLst/>
                <a:uLnTx/>
                <a:uFillTx/>
                <a:latin typeface="HelveticaNeueLT Std Lt" pitchFamily="34" charset="0"/>
              </a:rPr>
              <a:t>1</a:t>
            </a:r>
            <a:r>
              <a:rPr kumimoji="0" lang="en-GB" sz="1100" b="1" i="0" u="none" strike="noStrike" kern="0" cap="none" spc="0" normalizeH="0" dirty="0" smtClean="0">
                <a:ln>
                  <a:noFill/>
                </a:ln>
                <a:solidFill>
                  <a:srgbClr val="595959"/>
                </a:solidFill>
                <a:effectLst/>
                <a:uLnTx/>
                <a:uFillTx/>
                <a:latin typeface="HelveticaNeueLT Std Lt" pitchFamily="34" charset="0"/>
              </a:rPr>
              <a:t> per capita,</a:t>
            </a:r>
            <a:r>
              <a:rPr lang="en-GB" sz="1100" b="1" kern="0" dirty="0">
                <a:solidFill>
                  <a:srgbClr val="595959"/>
                </a:solidFill>
                <a:latin typeface="HelveticaNeueLT Std Lt" pitchFamily="34" charset="0"/>
              </a:rPr>
              <a:t> </a:t>
            </a:r>
            <a:r>
              <a:rPr lang="en-GB" sz="1100" b="1" kern="0" dirty="0" smtClean="0">
                <a:solidFill>
                  <a:srgbClr val="595959"/>
                </a:solidFill>
                <a:latin typeface="HelveticaNeueLT Std Lt" pitchFamily="34" charset="0"/>
              </a:rPr>
              <a:t>in real terms, 2005-09 and 2009-13 (or nearest periods)</a:t>
            </a:r>
            <a:endParaRPr kumimoji="0" lang="en-GB" sz="1100" b="1" i="0" u="none" strike="noStrike" kern="0" cap="none" spc="0" normalizeH="0" dirty="0" smtClean="0">
              <a:ln>
                <a:noFill/>
              </a:ln>
              <a:solidFill>
                <a:srgbClr val="595959"/>
              </a:solidFill>
              <a:effectLst/>
              <a:uLnTx/>
              <a:uFillTx/>
              <a:latin typeface="HelveticaNeueLT Std Lt" pitchFamily="34" charset="0"/>
            </a:endParaRPr>
          </a:p>
        </p:txBody>
      </p:sp>
      <p:sp>
        <p:nvSpPr>
          <p:cNvPr id="7" name="TextBox 6"/>
          <p:cNvSpPr txBox="1"/>
          <p:nvPr/>
        </p:nvSpPr>
        <p:spPr>
          <a:xfrm>
            <a:off x="6239751" y="6068331"/>
            <a:ext cx="2592288" cy="216024"/>
          </a:xfrm>
          <a:prstGeom prst="rect">
            <a:avLst/>
          </a:prstGeom>
          <a:noFill/>
        </p:spPr>
        <p:txBody>
          <a:bodyPr vert="horz" wrap="square" lIns="0" tIns="0" rIns="0" bIns="0" rtlCol="0" anchor="t" anchorCtr="0">
            <a:no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rgbClr val="7F7F7F"/>
                </a:solidFill>
                <a:effectLst/>
                <a:uLnTx/>
                <a:uFillTx/>
              </a:rPr>
              <a:t>Source: OECD</a:t>
            </a:r>
            <a:r>
              <a:rPr kumimoji="0" lang="en-US" sz="1000" b="0" i="0" u="none" strike="noStrike" kern="0" cap="none" spc="0" normalizeH="0" noProof="0" dirty="0" smtClean="0">
                <a:ln>
                  <a:noFill/>
                </a:ln>
                <a:solidFill>
                  <a:srgbClr val="7F7F7F"/>
                </a:solidFill>
                <a:effectLst/>
                <a:uLnTx/>
                <a:uFillTx/>
              </a:rPr>
              <a:t> Health at a Glance (2015)</a:t>
            </a:r>
            <a:endParaRPr kumimoji="0" lang="en-US" sz="1000" b="0" i="0" u="none" strike="noStrike" kern="0" cap="none" spc="0" normalizeH="0" baseline="0" noProof="0" dirty="0" smtClean="0">
              <a:ln>
                <a:noFill/>
              </a:ln>
              <a:solidFill>
                <a:srgbClr val="7F7F7F"/>
              </a:solidFill>
              <a:effectLst/>
              <a:uLnTx/>
              <a:uFillTx/>
            </a:endParaRPr>
          </a:p>
        </p:txBody>
      </p:sp>
      <p:sp>
        <p:nvSpPr>
          <p:cNvPr id="8" name="TextBox 7"/>
          <p:cNvSpPr txBox="1"/>
          <p:nvPr/>
        </p:nvSpPr>
        <p:spPr>
          <a:xfrm>
            <a:off x="537471" y="6033877"/>
            <a:ext cx="2304256" cy="215444"/>
          </a:xfrm>
          <a:prstGeom prst="rect">
            <a:avLst/>
          </a:prstGeom>
        </p:spPr>
        <p:txBody>
          <a:bodyPr wrap="square" rtlCol="0">
            <a:spAutoFit/>
          </a:bodyPr>
          <a:lstStyle/>
          <a:p>
            <a:pPr>
              <a:spcBef>
                <a:spcPct val="20000"/>
              </a:spcBef>
            </a:pPr>
            <a:r>
              <a:rPr lang="en-GB" sz="800" kern="0" baseline="30000" dirty="0" smtClean="0">
                <a:solidFill>
                  <a:srgbClr val="595959"/>
                </a:solidFill>
                <a:latin typeface="+mn-lt"/>
              </a:rPr>
              <a:t>1</a:t>
            </a:r>
            <a:r>
              <a:rPr lang="en-GB" sz="800" kern="0" dirty="0" smtClean="0">
                <a:solidFill>
                  <a:srgbClr val="595959"/>
                </a:solidFill>
                <a:latin typeface="+mn-lt"/>
              </a:rPr>
              <a:t> Includes medical non-durables.</a:t>
            </a:r>
            <a:endParaRPr kumimoji="0" lang="en-GB" sz="800" i="0" u="none" strike="noStrike" kern="0" cap="none" spc="0" normalizeH="0" dirty="0" smtClean="0">
              <a:ln>
                <a:noFill/>
              </a:ln>
              <a:solidFill>
                <a:srgbClr val="595959"/>
              </a:solidFill>
              <a:effectLst/>
              <a:uLnTx/>
              <a:uFillTx/>
              <a:latin typeface="+mn-lt"/>
            </a:endParaRPr>
          </a:p>
        </p:txBody>
      </p:sp>
      <p:pic>
        <p:nvPicPr>
          <p:cNvPr id="10" name="Picture 9" descr="slide4.jpg"/>
          <p:cNvPicPr>
            <a:picLocks noChangeAspect="1"/>
          </p:cNvPicPr>
          <p:nvPr/>
        </p:nvPicPr>
        <p:blipFill>
          <a:blip r:embed="rId3" cstate="print"/>
          <a:stretch>
            <a:fillRect/>
          </a:stretch>
        </p:blipFill>
        <p:spPr>
          <a:xfrm>
            <a:off x="204063" y="2852936"/>
            <a:ext cx="8572500" cy="3057525"/>
          </a:xfrm>
          <a:prstGeom prst="rect">
            <a:avLst/>
          </a:prstGeom>
        </p:spPr>
      </p:pic>
      <p:pic>
        <p:nvPicPr>
          <p:cNvPr id="23556" name="Picture 4" descr="http://videosparabajardepeso.com/wp-content/uploads/2014/01/medicamento-experimental-contra-el-sobrepeso4.jpg"/>
          <p:cNvPicPr>
            <a:picLocks noChangeAspect="1" noChangeArrowheads="1"/>
          </p:cNvPicPr>
          <p:nvPr/>
        </p:nvPicPr>
        <p:blipFill>
          <a:blip r:embed="rId4" cstate="print"/>
          <a:srcRect t="47249" b="34901"/>
          <a:stretch>
            <a:fillRect/>
          </a:stretch>
        </p:blipFill>
        <p:spPr bwMode="auto">
          <a:xfrm>
            <a:off x="346831" y="1190548"/>
            <a:ext cx="8397776" cy="1124238"/>
          </a:xfrm>
          <a:prstGeom prst="round2DiagRect">
            <a:avLst/>
          </a:prstGeom>
          <a:noFill/>
        </p:spPr>
      </p:pic>
    </p:spTree>
    <p:extLst>
      <p:ext uri="{BB962C8B-B14F-4D97-AF65-F5344CB8AC3E}">
        <p14:creationId xmlns:p14="http://schemas.microsoft.com/office/powerpoint/2010/main" val="11827262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val 36"/>
          <p:cNvSpPr/>
          <p:nvPr/>
        </p:nvSpPr>
        <p:spPr bwMode="auto">
          <a:xfrm>
            <a:off x="386588" y="3535737"/>
            <a:ext cx="1215171" cy="1296144"/>
          </a:xfrm>
          <a:prstGeom prst="ellipse">
            <a:avLst/>
          </a:prstGeom>
          <a:solidFill>
            <a:srgbClr val="209AC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chemeClr val="bg1"/>
              </a:solidFill>
              <a:effectLst/>
              <a:latin typeface="HelveticaNeueLT Std Lt" pitchFamily="34" charset="0"/>
            </a:endParaRPr>
          </a:p>
        </p:txBody>
      </p:sp>
      <p:sp>
        <p:nvSpPr>
          <p:cNvPr id="2" name="Title 1"/>
          <p:cNvSpPr>
            <a:spLocks noGrp="1"/>
          </p:cNvSpPr>
          <p:nvPr>
            <p:ph type="title"/>
          </p:nvPr>
        </p:nvSpPr>
        <p:spPr/>
        <p:txBody>
          <a:bodyPr>
            <a:normAutofit/>
          </a:bodyPr>
          <a:lstStyle/>
          <a:p>
            <a:r>
              <a:rPr lang="en-GB" sz="2600" dirty="0" smtClean="0">
                <a:latin typeface="HelveticaNeueLT Std Lt" pitchFamily="34" charset="0"/>
              </a:rPr>
              <a:t>An ageing population: </a:t>
            </a:r>
            <a:br>
              <a:rPr lang="en-GB" sz="2600" dirty="0" smtClean="0">
                <a:latin typeface="HelveticaNeueLT Std Lt" pitchFamily="34" charset="0"/>
              </a:rPr>
            </a:br>
            <a:r>
              <a:rPr lang="en-GB" sz="2600" b="0" dirty="0" smtClean="0">
                <a:latin typeface="HelveticaNeueLT Std Lt" pitchFamily="34" charset="0"/>
              </a:rPr>
              <a:t>Major EU social and economic challenge</a:t>
            </a:r>
            <a:endParaRPr lang="en-GB" sz="2600" b="0" dirty="0">
              <a:latin typeface="HelveticaNeueLT Std Lt" pitchFamily="34" charset="0"/>
            </a:endParaRPr>
          </a:p>
        </p:txBody>
      </p:sp>
      <p:sp>
        <p:nvSpPr>
          <p:cNvPr id="3" name="Slide Number Placeholder 2"/>
          <p:cNvSpPr>
            <a:spLocks noGrp="1"/>
          </p:cNvSpPr>
          <p:nvPr>
            <p:ph type="sldNum" sz="quarter" idx="12"/>
          </p:nvPr>
        </p:nvSpPr>
        <p:spPr/>
        <p:txBody>
          <a:bodyPr/>
          <a:lstStyle/>
          <a:p>
            <a:fld id="{7BF9E8C0-4D9A-2D40-9A43-CEBB6CC5FD6F}" type="slidenum">
              <a:rPr lang="en-GB" smtClean="0"/>
              <a:pPr/>
              <a:t>5</a:t>
            </a:fld>
            <a:endParaRPr lang="en-GB" dirty="0"/>
          </a:p>
        </p:txBody>
      </p:sp>
      <p:sp>
        <p:nvSpPr>
          <p:cNvPr id="14" name="TextBox 13"/>
          <p:cNvSpPr txBox="1"/>
          <p:nvPr/>
        </p:nvSpPr>
        <p:spPr>
          <a:xfrm>
            <a:off x="6131297" y="6010733"/>
            <a:ext cx="2445143" cy="230832"/>
          </a:xfrm>
          <a:prstGeom prst="rect">
            <a:avLst/>
          </a:prstGeom>
        </p:spPr>
        <p:txBody>
          <a:bodyPr wrap="square" rtlCol="0">
            <a:spAutoFit/>
          </a:bodyPr>
          <a:lstStyle/>
          <a:p>
            <a:pPr algn="r">
              <a:spcBef>
                <a:spcPct val="20000"/>
              </a:spcBef>
            </a:pPr>
            <a:r>
              <a:rPr lang="en-GB" sz="900" b="0" kern="0" dirty="0" smtClean="0">
                <a:solidFill>
                  <a:srgbClr val="7F7F7F"/>
                </a:solidFill>
                <a:latin typeface="HelveticaNeueLT Std Lt" pitchFamily="34" charset="0"/>
              </a:rPr>
              <a:t>Source: Eurostat Population Statistics</a:t>
            </a:r>
            <a:endParaRPr kumimoji="0" lang="en-GB" sz="900" b="0" i="0" u="none" strike="noStrike" kern="0" cap="none" spc="0" normalizeH="0" baseline="0" noProof="0" dirty="0" smtClean="0">
              <a:ln>
                <a:noFill/>
              </a:ln>
              <a:solidFill>
                <a:srgbClr val="7F7F7F"/>
              </a:solidFill>
              <a:effectLst/>
              <a:uLnTx/>
              <a:uFillTx/>
              <a:latin typeface="HelveticaNeueLT Std Lt" pitchFamily="34" charset="0"/>
            </a:endParaRPr>
          </a:p>
        </p:txBody>
      </p:sp>
      <p:sp>
        <p:nvSpPr>
          <p:cNvPr id="11" name="TextBox 10"/>
          <p:cNvSpPr txBox="1"/>
          <p:nvPr/>
        </p:nvSpPr>
        <p:spPr>
          <a:xfrm>
            <a:off x="196920" y="2598001"/>
            <a:ext cx="1947189" cy="338554"/>
          </a:xfrm>
          <a:prstGeom prst="rect">
            <a:avLst/>
          </a:prstGeom>
        </p:spPr>
        <p:txBody>
          <a:bodyPr wrap="square" rtlCol="0">
            <a:spAutoFit/>
          </a:bodyPr>
          <a:lstStyle/>
          <a:p>
            <a:pPr>
              <a:spcBef>
                <a:spcPct val="20000"/>
              </a:spcBef>
            </a:pPr>
            <a:r>
              <a:rPr lang="en-US" sz="1500" b="1" kern="0" dirty="0" smtClean="0">
                <a:solidFill>
                  <a:srgbClr val="209ACD"/>
                </a:solidFill>
                <a:latin typeface="HelveticaNeueLT Std Lt" pitchFamily="34" charset="0"/>
              </a:rPr>
              <a:t>129 Million </a:t>
            </a:r>
            <a:r>
              <a:rPr lang="en-US" sz="1600" kern="0" dirty="0" smtClean="0">
                <a:solidFill>
                  <a:srgbClr val="209ACD"/>
                </a:solidFill>
                <a:latin typeface="HelveticaNeueLT Std Lt" pitchFamily="34" charset="0"/>
              </a:rPr>
              <a:t>patients</a:t>
            </a:r>
            <a:endParaRPr kumimoji="0" lang="en-GB" sz="1500" i="0" u="none" strike="noStrike" kern="0" cap="none" spc="0" normalizeH="0" baseline="0" noProof="0" dirty="0" smtClean="0">
              <a:ln>
                <a:noFill/>
              </a:ln>
              <a:solidFill>
                <a:srgbClr val="209ACD"/>
              </a:solidFill>
              <a:effectLst/>
              <a:uLnTx/>
              <a:uFillTx/>
              <a:latin typeface="HelveticaNeueLT Std Lt" pitchFamily="34" charset="0"/>
            </a:endParaRPr>
          </a:p>
        </p:txBody>
      </p:sp>
      <p:pic>
        <p:nvPicPr>
          <p:cNvPr id="1027" name="Picture 3"/>
          <p:cNvPicPr>
            <a:picLocks noChangeAspect="1" noChangeArrowheads="1"/>
          </p:cNvPicPr>
          <p:nvPr/>
        </p:nvPicPr>
        <p:blipFill>
          <a:blip r:embed="rId3" cstate="print"/>
          <a:srcRect/>
          <a:stretch>
            <a:fillRect/>
          </a:stretch>
        </p:blipFill>
        <p:spPr bwMode="auto">
          <a:xfrm>
            <a:off x="817554" y="2897830"/>
            <a:ext cx="341186" cy="361946"/>
          </a:xfrm>
          <a:prstGeom prst="rect">
            <a:avLst/>
          </a:prstGeom>
          <a:noFill/>
          <a:ln w="9525">
            <a:noFill/>
            <a:miter lim="800000"/>
            <a:headEnd/>
            <a:tailEnd/>
          </a:ln>
        </p:spPr>
      </p:pic>
      <p:sp>
        <p:nvSpPr>
          <p:cNvPr id="19" name="TextBox 18"/>
          <p:cNvSpPr txBox="1"/>
          <p:nvPr/>
        </p:nvSpPr>
        <p:spPr>
          <a:xfrm>
            <a:off x="451943" y="3192362"/>
            <a:ext cx="1080120" cy="369332"/>
          </a:xfrm>
          <a:prstGeom prst="rect">
            <a:avLst/>
          </a:prstGeom>
        </p:spPr>
        <p:txBody>
          <a:bodyPr wrap="square" rtlCol="0">
            <a:spAutoFit/>
          </a:bodyPr>
          <a:lstStyle/>
          <a:p>
            <a:pPr algn="ctr">
              <a:spcBef>
                <a:spcPct val="20000"/>
              </a:spcBef>
            </a:pPr>
            <a:r>
              <a:rPr lang="en-US" b="1" kern="0" dirty="0" smtClean="0">
                <a:solidFill>
                  <a:srgbClr val="209ACD"/>
                </a:solidFill>
                <a:latin typeface="HelveticaNeueLT Std Lt" pitchFamily="34" charset="0"/>
              </a:rPr>
              <a:t>2014</a:t>
            </a:r>
            <a:endParaRPr kumimoji="0" lang="en-GB" b="1" i="0" u="none" strike="noStrike" kern="0" cap="none" spc="0" normalizeH="0" baseline="0" noProof="0" dirty="0" smtClean="0">
              <a:ln>
                <a:noFill/>
              </a:ln>
              <a:solidFill>
                <a:srgbClr val="209ACD"/>
              </a:solidFill>
              <a:effectLst/>
              <a:uLnTx/>
              <a:uFillTx/>
              <a:latin typeface="HelveticaNeueLT Std Lt" pitchFamily="34" charset="0"/>
            </a:endParaRPr>
          </a:p>
        </p:txBody>
      </p:sp>
      <p:sp>
        <p:nvSpPr>
          <p:cNvPr id="20" name="TextBox 19"/>
          <p:cNvSpPr txBox="1"/>
          <p:nvPr/>
        </p:nvSpPr>
        <p:spPr>
          <a:xfrm>
            <a:off x="103422" y="4863106"/>
            <a:ext cx="1830490" cy="323165"/>
          </a:xfrm>
          <a:prstGeom prst="rect">
            <a:avLst/>
          </a:prstGeom>
        </p:spPr>
        <p:txBody>
          <a:bodyPr wrap="square" rtlCol="0">
            <a:spAutoFit/>
          </a:bodyPr>
          <a:lstStyle/>
          <a:p>
            <a:pPr>
              <a:spcBef>
                <a:spcPct val="20000"/>
              </a:spcBef>
            </a:pPr>
            <a:r>
              <a:rPr lang="en-US" sz="1500" b="1" kern="0" dirty="0" smtClean="0">
                <a:solidFill>
                  <a:srgbClr val="209ACD"/>
                </a:solidFill>
                <a:latin typeface="HelveticaNeueLT Std Lt" pitchFamily="34" charset="0"/>
              </a:rPr>
              <a:t>191 Million </a:t>
            </a:r>
            <a:r>
              <a:rPr lang="en-US" sz="1500" kern="0" dirty="0" smtClean="0">
                <a:solidFill>
                  <a:srgbClr val="209ACD"/>
                </a:solidFill>
                <a:latin typeface="HelveticaNeueLT Std Lt" pitchFamily="34" charset="0"/>
              </a:rPr>
              <a:t>patients</a:t>
            </a:r>
            <a:endParaRPr kumimoji="0" lang="en-GB" sz="1500" i="0" u="none" strike="noStrike" kern="0" cap="none" spc="0" normalizeH="0" baseline="0" noProof="0" dirty="0" smtClean="0">
              <a:ln>
                <a:noFill/>
              </a:ln>
              <a:solidFill>
                <a:srgbClr val="209ACD"/>
              </a:solidFill>
              <a:effectLst/>
              <a:uLnTx/>
              <a:uFillTx/>
              <a:latin typeface="HelveticaNeueLT Std Lt" pitchFamily="34" charset="0"/>
            </a:endParaRPr>
          </a:p>
        </p:txBody>
      </p:sp>
      <p:pic>
        <p:nvPicPr>
          <p:cNvPr id="23" name="Picture 3"/>
          <p:cNvPicPr>
            <a:picLocks noChangeAspect="1" noChangeArrowheads="1"/>
          </p:cNvPicPr>
          <p:nvPr/>
        </p:nvPicPr>
        <p:blipFill>
          <a:blip r:embed="rId4" cstate="print"/>
          <a:srcRect/>
          <a:stretch>
            <a:fillRect/>
          </a:stretch>
        </p:blipFill>
        <p:spPr bwMode="auto">
          <a:xfrm>
            <a:off x="664110" y="5159732"/>
            <a:ext cx="650766" cy="690363"/>
          </a:xfrm>
          <a:prstGeom prst="rect">
            <a:avLst/>
          </a:prstGeom>
          <a:noFill/>
          <a:ln w="9525">
            <a:noFill/>
            <a:miter lim="800000"/>
            <a:headEnd/>
            <a:tailEnd/>
          </a:ln>
        </p:spPr>
      </p:pic>
      <p:sp>
        <p:nvSpPr>
          <p:cNvPr id="26" name="TextBox 25"/>
          <p:cNvSpPr txBox="1"/>
          <p:nvPr/>
        </p:nvSpPr>
        <p:spPr>
          <a:xfrm>
            <a:off x="427071" y="5830945"/>
            <a:ext cx="1080120" cy="369332"/>
          </a:xfrm>
          <a:prstGeom prst="rect">
            <a:avLst/>
          </a:prstGeom>
        </p:spPr>
        <p:txBody>
          <a:bodyPr wrap="square" rtlCol="0">
            <a:spAutoFit/>
          </a:bodyPr>
          <a:lstStyle/>
          <a:p>
            <a:pPr algn="ctr">
              <a:spcBef>
                <a:spcPct val="20000"/>
              </a:spcBef>
            </a:pPr>
            <a:r>
              <a:rPr lang="en-US" b="1" kern="0" dirty="0" smtClean="0">
                <a:solidFill>
                  <a:srgbClr val="209ACD"/>
                </a:solidFill>
                <a:latin typeface="HelveticaNeueLT Std Lt" pitchFamily="34" charset="0"/>
              </a:rPr>
              <a:t>2050</a:t>
            </a:r>
            <a:endParaRPr lang="en-GB" b="1" kern="0" dirty="0" smtClean="0">
              <a:solidFill>
                <a:srgbClr val="209ACD"/>
              </a:solidFill>
              <a:latin typeface="HelveticaNeueLT Std Lt" pitchFamily="34" charset="0"/>
            </a:endParaRPr>
          </a:p>
        </p:txBody>
      </p:sp>
      <p:sp>
        <p:nvSpPr>
          <p:cNvPr id="30" name="TextBox 29"/>
          <p:cNvSpPr txBox="1"/>
          <p:nvPr/>
        </p:nvSpPr>
        <p:spPr>
          <a:xfrm>
            <a:off x="352288" y="3698046"/>
            <a:ext cx="1233563" cy="477054"/>
          </a:xfrm>
          <a:prstGeom prst="rect">
            <a:avLst/>
          </a:prstGeom>
        </p:spPr>
        <p:txBody>
          <a:bodyPr wrap="square" rtlCol="0">
            <a:spAutoFit/>
          </a:bodyPr>
          <a:lstStyle/>
          <a:p>
            <a:pPr algn="ctr">
              <a:spcBef>
                <a:spcPct val="20000"/>
              </a:spcBef>
            </a:pPr>
            <a:r>
              <a:rPr lang="en-US" sz="2500" kern="0" dirty="0" smtClean="0">
                <a:solidFill>
                  <a:schemeClr val="bg1"/>
                </a:solidFill>
                <a:latin typeface="HelveticaNeueLT Std Lt" pitchFamily="34" charset="0"/>
              </a:rPr>
              <a:t>+50%</a:t>
            </a:r>
            <a:endParaRPr kumimoji="0" lang="en-GB" sz="2500" i="0" u="none" strike="noStrike" kern="0" cap="none" spc="0" normalizeH="0" baseline="0" noProof="0" dirty="0" smtClean="0">
              <a:ln>
                <a:noFill/>
              </a:ln>
              <a:solidFill>
                <a:schemeClr val="bg1"/>
              </a:solidFill>
              <a:effectLst/>
              <a:uLnTx/>
              <a:uFillTx/>
              <a:latin typeface="HelveticaNeueLT Std Lt" pitchFamily="34" charset="0"/>
            </a:endParaRPr>
          </a:p>
        </p:txBody>
      </p:sp>
      <p:sp>
        <p:nvSpPr>
          <p:cNvPr id="31" name="TextBox 30"/>
          <p:cNvSpPr txBox="1"/>
          <p:nvPr/>
        </p:nvSpPr>
        <p:spPr>
          <a:xfrm>
            <a:off x="314580" y="4066976"/>
            <a:ext cx="1377579" cy="461665"/>
          </a:xfrm>
          <a:prstGeom prst="rect">
            <a:avLst/>
          </a:prstGeom>
        </p:spPr>
        <p:txBody>
          <a:bodyPr wrap="square" rtlCol="0">
            <a:spAutoFit/>
          </a:bodyPr>
          <a:lstStyle/>
          <a:p>
            <a:pPr algn="ctr">
              <a:spcBef>
                <a:spcPct val="20000"/>
              </a:spcBef>
            </a:pPr>
            <a:r>
              <a:rPr lang="en-US" sz="1200" b="0" kern="0" dirty="0" smtClean="0">
                <a:solidFill>
                  <a:schemeClr val="bg1"/>
                </a:solidFill>
                <a:latin typeface="HelveticaNeueLT Std Lt" pitchFamily="34" charset="0"/>
              </a:rPr>
              <a:t>Population</a:t>
            </a:r>
            <a:br>
              <a:rPr lang="en-US" sz="1200" b="0" kern="0" dirty="0" smtClean="0">
                <a:solidFill>
                  <a:schemeClr val="bg1"/>
                </a:solidFill>
                <a:latin typeface="HelveticaNeueLT Std Lt" pitchFamily="34" charset="0"/>
              </a:rPr>
            </a:br>
            <a:r>
              <a:rPr kumimoji="0" lang="es-ES" sz="1200" b="0" i="0" u="none" strike="noStrike" kern="0" cap="none" spc="0" normalizeH="0" baseline="0" noProof="0" dirty="0" err="1" smtClean="0">
                <a:ln>
                  <a:noFill/>
                </a:ln>
                <a:solidFill>
                  <a:schemeClr val="bg1"/>
                </a:solidFill>
                <a:effectLst/>
                <a:uLnTx/>
                <a:uFillTx/>
                <a:latin typeface="HelveticaNeueLT Std Lt" pitchFamily="34" charset="0"/>
              </a:rPr>
              <a:t>over</a:t>
            </a:r>
            <a:r>
              <a:rPr kumimoji="0" lang="es-ES" sz="1200" b="0" i="0" u="none" strike="noStrike" kern="0" cap="none" spc="0" normalizeH="0" baseline="0" noProof="0" dirty="0" smtClean="0">
                <a:ln>
                  <a:noFill/>
                </a:ln>
                <a:solidFill>
                  <a:schemeClr val="bg1"/>
                </a:solidFill>
                <a:effectLst/>
                <a:uLnTx/>
                <a:uFillTx/>
                <a:latin typeface="HelveticaNeueLT Std Lt" pitchFamily="34" charset="0"/>
              </a:rPr>
              <a:t> 65 </a:t>
            </a:r>
            <a:r>
              <a:rPr kumimoji="0" lang="es-ES" sz="1200" b="0" i="0" u="none" strike="noStrike" kern="0" cap="none" spc="0" normalizeH="0" baseline="0" noProof="0" dirty="0" err="1" smtClean="0">
                <a:ln>
                  <a:noFill/>
                </a:ln>
                <a:solidFill>
                  <a:schemeClr val="bg1"/>
                </a:solidFill>
                <a:effectLst/>
                <a:uLnTx/>
                <a:uFillTx/>
                <a:latin typeface="HelveticaNeueLT Std Lt" pitchFamily="34" charset="0"/>
              </a:rPr>
              <a:t>years</a:t>
            </a:r>
            <a:endParaRPr kumimoji="0" lang="en-GB" sz="1200" b="0" i="0" u="none" strike="noStrike" kern="0" cap="none" spc="0" normalizeH="0" baseline="0" noProof="0" dirty="0" smtClean="0">
              <a:ln>
                <a:noFill/>
              </a:ln>
              <a:solidFill>
                <a:schemeClr val="bg1"/>
              </a:solidFill>
              <a:effectLst/>
              <a:uLnTx/>
              <a:uFillTx/>
              <a:latin typeface="HelveticaNeueLT Std Lt" pitchFamily="34" charset="0"/>
            </a:endParaRPr>
          </a:p>
        </p:txBody>
      </p:sp>
      <p:sp>
        <p:nvSpPr>
          <p:cNvPr id="35" name="Content Placeholder 3"/>
          <p:cNvSpPr txBox="1">
            <a:spLocks/>
          </p:cNvSpPr>
          <p:nvPr/>
        </p:nvSpPr>
        <p:spPr>
          <a:xfrm>
            <a:off x="3635896" y="3034306"/>
            <a:ext cx="3240360" cy="484699"/>
          </a:xfrm>
          <a:prstGeom prst="rect">
            <a:avLst/>
          </a:prstGeom>
        </p:spPr>
        <p:txBody>
          <a:bodyPr/>
          <a:lstStyle>
            <a:lvl1pPr marL="342900" indent="-342900" algn="l" rtl="0" eaLnBrk="1" fontAlgn="base" hangingPunct="1">
              <a:spcBef>
                <a:spcPct val="20000"/>
              </a:spcBef>
              <a:spcAft>
                <a:spcPct val="0"/>
              </a:spcAft>
              <a:buClr>
                <a:srgbClr val="00B0F0"/>
              </a:buClr>
              <a:buFont typeface="Wingdings" pitchFamily="2" charset="2"/>
              <a:buChar char="§"/>
              <a:defRPr sz="2800" b="1">
                <a:solidFill>
                  <a:schemeClr val="bg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FFC000"/>
              </a:buClr>
              <a:buFont typeface="Wingdings" charset="2"/>
              <a:buChar char="§"/>
              <a:defRPr sz="2600">
                <a:solidFill>
                  <a:schemeClr val="bg1">
                    <a:lumMod val="65000"/>
                    <a:lumOff val="35000"/>
                  </a:schemeClr>
                </a:solidFill>
                <a:latin typeface="+mn-lt"/>
                <a:ea typeface="ＭＳ Ｐゴシック" charset="-128"/>
              </a:defRPr>
            </a:lvl2pPr>
            <a:lvl3pPr marL="1143000" indent="-228600" algn="l" rtl="0" eaLnBrk="1" fontAlgn="base" hangingPunct="1">
              <a:spcBef>
                <a:spcPct val="20000"/>
              </a:spcBef>
              <a:spcAft>
                <a:spcPct val="0"/>
              </a:spcAft>
              <a:buClr>
                <a:srgbClr val="CC0099"/>
              </a:buClr>
              <a:buFont typeface="Wingdings" pitchFamily="2" charset="2"/>
              <a:buChar char="§"/>
              <a:defRPr sz="2200">
                <a:solidFill>
                  <a:schemeClr val="bg1">
                    <a:lumMod val="65000"/>
                    <a:lumOff val="35000"/>
                  </a:schemeClr>
                </a:solidFill>
                <a:latin typeface="+mn-lt"/>
                <a:ea typeface="ＭＳ Ｐゴシック" charset="-128"/>
              </a:defRPr>
            </a:lvl3pPr>
            <a:lvl4pPr marL="1600200" indent="-228600" algn="l" rtl="0" eaLnBrk="1" fontAlgn="base" hangingPunct="1">
              <a:spcBef>
                <a:spcPct val="20000"/>
              </a:spcBef>
              <a:spcAft>
                <a:spcPct val="0"/>
              </a:spcAft>
              <a:buClr>
                <a:srgbClr val="00B050"/>
              </a:buClr>
              <a:buFont typeface="Wingdings" pitchFamily="2" charset="2"/>
              <a:buChar char="§"/>
              <a:defRPr sz="1800" b="1" i="1">
                <a:solidFill>
                  <a:schemeClr val="bg1">
                    <a:lumMod val="65000"/>
                    <a:lumOff val="35000"/>
                  </a:schemeClr>
                </a:solidFill>
                <a:latin typeface="+mn-lt"/>
                <a:ea typeface="ＭＳ Ｐゴシック" charset="-128"/>
              </a:defRPr>
            </a:lvl4pPr>
            <a:lvl5pPr marL="2057400" indent="-228600" algn="l" rtl="0" eaLnBrk="1" fontAlgn="base" hangingPunct="1">
              <a:spcBef>
                <a:spcPct val="20000"/>
              </a:spcBef>
              <a:spcAft>
                <a:spcPct val="0"/>
              </a:spcAft>
              <a:buClr>
                <a:srgbClr val="7030A0"/>
              </a:buClr>
              <a:buFont typeface="Wingdings" pitchFamily="2" charset="2"/>
              <a:buChar char="§"/>
              <a:defRPr sz="1600">
                <a:solidFill>
                  <a:schemeClr val="bg1">
                    <a:lumMod val="65000"/>
                    <a:lumOff val="35000"/>
                  </a:schemeClr>
                </a:solidFill>
                <a:latin typeface="Trebuchet MS" pitchFamily="34" charset="0"/>
                <a:ea typeface="ＭＳ Ｐゴシック" charset="-128"/>
              </a:defRPr>
            </a:lvl5pPr>
            <a:lvl6pPr marL="2514600" indent="-228600" algn="l" rtl="0" eaLnBrk="1" fontAlgn="base" hangingPunct="1">
              <a:spcBef>
                <a:spcPct val="20000"/>
              </a:spcBef>
              <a:spcAft>
                <a:spcPct val="0"/>
              </a:spcAft>
              <a:defRPr sz="2000">
                <a:solidFill>
                  <a:schemeClr val="tx1"/>
                </a:solidFill>
                <a:latin typeface="Times New Roman" pitchFamily="18" charset="0"/>
              </a:defRPr>
            </a:lvl6pPr>
            <a:lvl7pPr marL="2971800" indent="-228600" algn="l" rtl="0" eaLnBrk="1" fontAlgn="base" hangingPunct="1">
              <a:spcBef>
                <a:spcPct val="20000"/>
              </a:spcBef>
              <a:spcAft>
                <a:spcPct val="0"/>
              </a:spcAft>
              <a:defRPr sz="2000">
                <a:solidFill>
                  <a:schemeClr val="tx1"/>
                </a:solidFill>
                <a:latin typeface="Times New Roman" pitchFamily="18" charset="0"/>
              </a:defRPr>
            </a:lvl7pPr>
            <a:lvl8pPr marL="3429000" indent="-228600" algn="l" rtl="0" eaLnBrk="1" fontAlgn="base" hangingPunct="1">
              <a:spcBef>
                <a:spcPct val="20000"/>
              </a:spcBef>
              <a:spcAft>
                <a:spcPct val="0"/>
              </a:spcAft>
              <a:defRPr sz="2000">
                <a:solidFill>
                  <a:schemeClr val="tx1"/>
                </a:solidFill>
                <a:latin typeface="Times New Roman" pitchFamily="18" charset="0"/>
              </a:defRPr>
            </a:lvl8pPr>
            <a:lvl9pPr marL="3886200" indent="-228600" algn="l" rtl="0" eaLnBrk="1" fontAlgn="base" hangingPunct="1">
              <a:spcBef>
                <a:spcPct val="20000"/>
              </a:spcBef>
              <a:spcAft>
                <a:spcPct val="0"/>
              </a:spcAft>
              <a:defRPr sz="2000">
                <a:solidFill>
                  <a:schemeClr val="tx1"/>
                </a:solidFill>
                <a:latin typeface="Times New Roman" pitchFamily="18" charset="0"/>
              </a:defRPr>
            </a:lvl9pPr>
          </a:lstStyle>
          <a:p>
            <a:pPr marL="0" indent="0" algn="ctr">
              <a:spcAft>
                <a:spcPts val="0"/>
              </a:spcAft>
              <a:buFont typeface="Wingdings" pitchFamily="2" charset="2"/>
              <a:buNone/>
            </a:pPr>
            <a:r>
              <a:rPr lang="en-GB" sz="1100" kern="0" dirty="0" smtClean="0">
                <a:solidFill>
                  <a:schemeClr val="tx1"/>
                </a:solidFill>
                <a:latin typeface="HelveticaNeueLT Std Lt" pitchFamily="34" charset="0"/>
              </a:rPr>
              <a:t>Population Structure by Major Age Groups</a:t>
            </a:r>
          </a:p>
          <a:p>
            <a:pPr marL="0" indent="0" algn="ctr">
              <a:spcAft>
                <a:spcPts val="600"/>
              </a:spcAft>
              <a:buFont typeface="Wingdings" pitchFamily="2" charset="2"/>
              <a:buNone/>
            </a:pPr>
            <a:r>
              <a:rPr lang="en-GB" sz="800" kern="0" dirty="0" smtClean="0">
                <a:solidFill>
                  <a:schemeClr val="tx1"/>
                </a:solidFill>
                <a:latin typeface="HelveticaNeueLT Std Lt" pitchFamily="34" charset="0"/>
              </a:rPr>
              <a:t>EU28, 2014-2080 (percentage of total population)</a:t>
            </a:r>
            <a:endParaRPr lang="en-GB" sz="800" kern="0" dirty="0">
              <a:solidFill>
                <a:schemeClr val="tx1"/>
              </a:solidFill>
              <a:latin typeface="HelveticaNeueLT Std Lt" pitchFamily="34" charset="0"/>
            </a:endParaRPr>
          </a:p>
        </p:txBody>
      </p:sp>
      <p:pic>
        <p:nvPicPr>
          <p:cNvPr id="42" name="Picture 41" descr="slide5a.jpg"/>
          <p:cNvPicPr>
            <a:picLocks noChangeAspect="1"/>
          </p:cNvPicPr>
          <p:nvPr/>
        </p:nvPicPr>
        <p:blipFill>
          <a:blip r:embed="rId5" cstate="print"/>
          <a:stretch>
            <a:fillRect/>
          </a:stretch>
        </p:blipFill>
        <p:spPr>
          <a:xfrm>
            <a:off x="3076416" y="3587601"/>
            <a:ext cx="5167992" cy="2337939"/>
          </a:xfrm>
          <a:prstGeom prst="rect">
            <a:avLst/>
          </a:prstGeom>
        </p:spPr>
      </p:pic>
      <p:pic>
        <p:nvPicPr>
          <p:cNvPr id="35842" name="Picture 2" descr="http://3.bp.blogspot.com/-xDkH6X4Cvoo/VbPCNooaq8I/AAAAAAAAE9E/E09AFg5EMhE/s640/000000000000%2Bviejos%2Bsentados%2B4%2Bok.jpg"/>
          <p:cNvPicPr>
            <a:picLocks noChangeAspect="1" noChangeArrowheads="1"/>
          </p:cNvPicPr>
          <p:nvPr/>
        </p:nvPicPr>
        <p:blipFill>
          <a:blip r:embed="rId6" cstate="print"/>
          <a:srcRect t="35821" b="38805"/>
          <a:stretch>
            <a:fillRect/>
          </a:stretch>
        </p:blipFill>
        <p:spPr bwMode="auto">
          <a:xfrm>
            <a:off x="336331" y="1203150"/>
            <a:ext cx="8471338" cy="1134086"/>
          </a:xfrm>
          <a:prstGeom prst="round2DiagRect">
            <a:avLst/>
          </a:prstGeom>
          <a:noFill/>
        </p:spPr>
      </p:pic>
      <p:sp>
        <p:nvSpPr>
          <p:cNvPr id="22" name="Round Diagonal Corner Rectangle 21"/>
          <p:cNvSpPr/>
          <p:nvPr/>
        </p:nvSpPr>
        <p:spPr>
          <a:xfrm>
            <a:off x="2217683" y="2221277"/>
            <a:ext cx="6737131" cy="623525"/>
          </a:xfrm>
          <a:prstGeom prst="round2DiagRect">
            <a:avLst/>
          </a:prstGeom>
          <a:solidFill>
            <a:srgbClr val="209ACD"/>
          </a:solidFill>
          <a:ln>
            <a:solidFill>
              <a:srgbClr val="209ACD"/>
            </a:solidFill>
          </a:ln>
        </p:spPr>
        <p:txBody>
          <a:bodyPr wrap="square" lIns="180000" tIns="180000" rIns="180000" bIns="180000" anchor="ctr" anchorCtr="0">
            <a:spAutoFit/>
          </a:bodyPr>
          <a:lstStyle/>
          <a:p>
            <a:pPr algn="ctr"/>
            <a:r>
              <a:rPr lang="en-GB" sz="1300" b="1" dirty="0">
                <a:solidFill>
                  <a:schemeClr val="bg1"/>
                </a:solidFill>
                <a:latin typeface="HelveticaNeueLT Std Lt" pitchFamily="34" charset="0"/>
              </a:rPr>
              <a:t>Modern lifestyle and an ageing population increase prevalence of chronic </a:t>
            </a:r>
            <a:r>
              <a:rPr lang="en-GB" sz="1300" b="1" dirty="0" smtClean="0">
                <a:solidFill>
                  <a:schemeClr val="bg1"/>
                </a:solidFill>
                <a:latin typeface="HelveticaNeueLT Std Lt" pitchFamily="34" charset="0"/>
              </a:rPr>
              <a:t>disease</a:t>
            </a:r>
          </a:p>
        </p:txBody>
      </p:sp>
    </p:spTree>
    <p:extLst>
      <p:ext uri="{BB962C8B-B14F-4D97-AF65-F5344CB8AC3E}">
        <p14:creationId xmlns:p14="http://schemas.microsoft.com/office/powerpoint/2010/main" val="30831252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descr="slide5b.jpg"/>
          <p:cNvPicPr>
            <a:picLocks noChangeAspect="1"/>
          </p:cNvPicPr>
          <p:nvPr/>
        </p:nvPicPr>
        <p:blipFill>
          <a:blip r:embed="rId3" cstate="print"/>
          <a:srcRect t="18103"/>
          <a:stretch>
            <a:fillRect/>
          </a:stretch>
        </p:blipFill>
        <p:spPr>
          <a:xfrm>
            <a:off x="2112766" y="2683214"/>
            <a:ext cx="4737208" cy="3257631"/>
          </a:xfrm>
          <a:prstGeom prst="rect">
            <a:avLst/>
          </a:prstGeom>
        </p:spPr>
      </p:pic>
      <p:sp>
        <p:nvSpPr>
          <p:cNvPr id="2" name="Title 1"/>
          <p:cNvSpPr>
            <a:spLocks noGrp="1"/>
          </p:cNvSpPr>
          <p:nvPr>
            <p:ph type="title"/>
          </p:nvPr>
        </p:nvSpPr>
        <p:spPr/>
        <p:txBody>
          <a:bodyPr/>
          <a:lstStyle/>
          <a:p>
            <a:r>
              <a:rPr lang="en-GB" sz="2400" dirty="0" smtClean="0">
                <a:latin typeface="HelveticaNeueLT Std Lt" pitchFamily="34" charset="0"/>
              </a:rPr>
              <a:t>A surge in innovation: </a:t>
            </a:r>
            <a:br>
              <a:rPr lang="en-GB" sz="2400" dirty="0" smtClean="0">
                <a:latin typeface="HelveticaNeueLT Std Lt" pitchFamily="34" charset="0"/>
              </a:rPr>
            </a:br>
            <a:r>
              <a:rPr lang="en-GB" sz="2400" b="0" dirty="0" smtClean="0">
                <a:latin typeface="HelveticaNeueLT Std Lt" pitchFamily="34" charset="0"/>
              </a:rPr>
              <a:t>Major EU social and economic challenge</a:t>
            </a:r>
            <a:endParaRPr lang="en-GB" sz="2400" b="0" dirty="0">
              <a:latin typeface="HelveticaNeueLT Std Lt" pitchFamily="34" charset="0"/>
            </a:endParaRPr>
          </a:p>
        </p:txBody>
      </p:sp>
      <p:sp>
        <p:nvSpPr>
          <p:cNvPr id="3" name="Slide Number Placeholder 2"/>
          <p:cNvSpPr>
            <a:spLocks noGrp="1"/>
          </p:cNvSpPr>
          <p:nvPr>
            <p:ph type="sldNum" sz="quarter" idx="12"/>
          </p:nvPr>
        </p:nvSpPr>
        <p:spPr/>
        <p:txBody>
          <a:bodyPr/>
          <a:lstStyle/>
          <a:p>
            <a:fld id="{7BF9E8C0-4D9A-2D40-9A43-CEBB6CC5FD6F}" type="slidenum">
              <a:rPr lang="en-GB" smtClean="0">
                <a:latin typeface="HelveticaNeueLT Std Lt" pitchFamily="34" charset="0"/>
              </a:rPr>
              <a:pPr/>
              <a:t>6</a:t>
            </a:fld>
            <a:endParaRPr lang="en-GB" dirty="0">
              <a:latin typeface="HelveticaNeueLT Std Lt" pitchFamily="34" charset="0"/>
            </a:endParaRPr>
          </a:p>
        </p:txBody>
      </p:sp>
      <p:sp>
        <p:nvSpPr>
          <p:cNvPr id="28" name="TextBox 27"/>
          <p:cNvSpPr txBox="1"/>
          <p:nvPr/>
        </p:nvSpPr>
        <p:spPr>
          <a:xfrm>
            <a:off x="4592535" y="6010732"/>
            <a:ext cx="4032448" cy="230832"/>
          </a:xfrm>
          <a:prstGeom prst="rect">
            <a:avLst/>
          </a:prstGeom>
        </p:spPr>
        <p:txBody>
          <a:bodyPr wrap="square" rtlCol="0">
            <a:spAutoFit/>
          </a:bodyPr>
          <a:lstStyle/>
          <a:p>
            <a:pPr>
              <a:spcBef>
                <a:spcPct val="20000"/>
              </a:spcBef>
            </a:pPr>
            <a:r>
              <a:rPr lang="en-US" sz="900" b="0" kern="0" dirty="0" smtClean="0">
                <a:solidFill>
                  <a:srgbClr val="7F7F7F"/>
                </a:solidFill>
                <a:latin typeface="HelveticaNeueLT Std Lt" pitchFamily="34" charset="0"/>
              </a:rPr>
              <a:t>Source: IMS Health, R&amp;D Focus, May 2015; MIDAS, Q4 2014, constant USD</a:t>
            </a:r>
            <a:endParaRPr kumimoji="0" lang="en-GB" sz="900" b="0" i="0" u="none" strike="noStrike" kern="0" cap="none" spc="0" normalizeH="0" baseline="0" noProof="0" dirty="0" smtClean="0">
              <a:ln>
                <a:noFill/>
              </a:ln>
              <a:solidFill>
                <a:srgbClr val="7F7F7F"/>
              </a:solidFill>
              <a:effectLst/>
              <a:uLnTx/>
              <a:uFillTx/>
              <a:latin typeface="HelveticaNeueLT Std Lt" pitchFamily="34" charset="0"/>
            </a:endParaRPr>
          </a:p>
        </p:txBody>
      </p:sp>
      <p:sp>
        <p:nvSpPr>
          <p:cNvPr id="27" name="TextBox 26"/>
          <p:cNvSpPr txBox="1"/>
          <p:nvPr/>
        </p:nvSpPr>
        <p:spPr>
          <a:xfrm>
            <a:off x="1968750" y="2421604"/>
            <a:ext cx="472314" cy="261610"/>
          </a:xfrm>
          <a:prstGeom prst="rect">
            <a:avLst/>
          </a:prstGeom>
        </p:spPr>
        <p:txBody>
          <a:bodyPr wrap="square" rtlCol="0">
            <a:spAutoFit/>
          </a:bodyPr>
          <a:lstStyle/>
          <a:p>
            <a:pPr marL="0" marR="0" indent="0" algn="r" defTabSz="914400" rtl="0" eaLnBrk="1" fontAlgn="base" latinLnBrk="0" hangingPunct="1">
              <a:lnSpc>
                <a:spcPct val="100000"/>
              </a:lnSpc>
              <a:spcBef>
                <a:spcPct val="20000"/>
              </a:spcBef>
              <a:spcAft>
                <a:spcPct val="0"/>
              </a:spcAft>
              <a:buClrTx/>
              <a:buSzTx/>
              <a:buFontTx/>
              <a:buNone/>
              <a:tabLst/>
            </a:pPr>
            <a:r>
              <a:rPr lang="en-GB" sz="1100" kern="0" dirty="0" smtClean="0">
                <a:solidFill>
                  <a:schemeClr val="accent4">
                    <a:lumMod val="50000"/>
                    <a:lumOff val="50000"/>
                  </a:schemeClr>
                </a:solidFill>
                <a:latin typeface="HelveticaNeueLT Std Lt" pitchFamily="34" charset="0"/>
              </a:rPr>
              <a:t>USD</a:t>
            </a:r>
            <a:endParaRPr kumimoji="0" lang="en-GB" sz="1100" i="0" u="none" strike="noStrike" kern="0" cap="none" spc="0" normalizeH="0" baseline="0" noProof="0" dirty="0" smtClean="0">
              <a:ln>
                <a:noFill/>
              </a:ln>
              <a:solidFill>
                <a:schemeClr val="accent4">
                  <a:lumMod val="50000"/>
                  <a:lumOff val="50000"/>
                </a:schemeClr>
              </a:solidFill>
              <a:effectLst/>
              <a:uLnTx/>
              <a:uFillTx/>
              <a:latin typeface="HelveticaNeueLT Std Lt" pitchFamily="34" charset="0"/>
            </a:endParaRPr>
          </a:p>
        </p:txBody>
      </p:sp>
      <p:sp>
        <p:nvSpPr>
          <p:cNvPr id="33" name="Round Diagonal Corner Rectangle 32"/>
          <p:cNvSpPr/>
          <p:nvPr/>
        </p:nvSpPr>
        <p:spPr>
          <a:xfrm>
            <a:off x="251520" y="1153455"/>
            <a:ext cx="8482577" cy="878914"/>
          </a:xfrm>
          <a:prstGeom prst="round2DiagRect">
            <a:avLst/>
          </a:prstGeom>
          <a:solidFill>
            <a:srgbClr val="209ACD"/>
          </a:solidFill>
          <a:ln>
            <a:solidFill>
              <a:srgbClr val="209ACD"/>
            </a:solidFill>
          </a:ln>
        </p:spPr>
        <p:txBody>
          <a:bodyPr wrap="square" lIns="180000" tIns="180000" rIns="180000" bIns="180000">
            <a:spAutoFit/>
          </a:bodyPr>
          <a:lstStyle/>
          <a:p>
            <a:pPr algn="ctr"/>
            <a:r>
              <a:rPr lang="en-GB" sz="1400" b="1" dirty="0" smtClean="0">
                <a:solidFill>
                  <a:schemeClr val="bg1"/>
                </a:solidFill>
                <a:latin typeface="HelveticaNeueLT Std Lt" pitchFamily="34" charset="0"/>
              </a:rPr>
              <a:t>Global spending on new brand medicines has </a:t>
            </a:r>
            <a:r>
              <a:rPr lang="en-GB" sz="1400" b="1" dirty="0">
                <a:solidFill>
                  <a:schemeClr val="bg1"/>
                </a:solidFill>
                <a:latin typeface="HelveticaNeueLT Std Lt" pitchFamily="34" charset="0"/>
              </a:rPr>
              <a:t>more than doubled in </a:t>
            </a:r>
            <a:r>
              <a:rPr lang="en-GB" sz="1400" b="1" dirty="0" smtClean="0">
                <a:solidFill>
                  <a:schemeClr val="bg1"/>
                </a:solidFill>
                <a:latin typeface="HelveticaNeueLT Std Lt" pitchFamily="34" charset="0"/>
              </a:rPr>
              <a:t>2014 and is 2.6% of global </a:t>
            </a:r>
            <a:br>
              <a:rPr lang="en-GB" sz="1400" b="1" dirty="0" smtClean="0">
                <a:solidFill>
                  <a:schemeClr val="bg1"/>
                </a:solidFill>
                <a:latin typeface="HelveticaNeueLT Std Lt" pitchFamily="34" charset="0"/>
              </a:rPr>
            </a:br>
            <a:r>
              <a:rPr lang="en-GB" sz="1400" b="1" dirty="0" smtClean="0">
                <a:solidFill>
                  <a:schemeClr val="bg1"/>
                </a:solidFill>
                <a:latin typeface="HelveticaNeueLT Std Lt" pitchFamily="34" charset="0"/>
              </a:rPr>
              <a:t>pharmaceutical spending</a:t>
            </a:r>
            <a:endParaRPr lang="en-GB" sz="1400" b="1" dirty="0">
              <a:solidFill>
                <a:schemeClr val="bg1"/>
              </a:solidFill>
              <a:latin typeface="HelveticaNeueLT Std Lt" pitchFamily="34" charset="0"/>
            </a:endParaRPr>
          </a:p>
        </p:txBody>
      </p:sp>
      <p:sp>
        <p:nvSpPr>
          <p:cNvPr id="34" name="Content Placeholder 3"/>
          <p:cNvSpPr txBox="1">
            <a:spLocks/>
          </p:cNvSpPr>
          <p:nvPr/>
        </p:nvSpPr>
        <p:spPr>
          <a:xfrm>
            <a:off x="2544814" y="2159700"/>
            <a:ext cx="3115397" cy="431064"/>
          </a:xfrm>
          <a:prstGeom prst="rect">
            <a:avLst/>
          </a:prstGeom>
        </p:spPr>
        <p:txBody>
          <a:bodyPr/>
          <a:lstStyle>
            <a:lvl1pPr marL="342900" indent="-342900" algn="l" rtl="0" eaLnBrk="1" fontAlgn="base" hangingPunct="1">
              <a:spcBef>
                <a:spcPct val="20000"/>
              </a:spcBef>
              <a:spcAft>
                <a:spcPct val="0"/>
              </a:spcAft>
              <a:buClr>
                <a:srgbClr val="00B0F0"/>
              </a:buClr>
              <a:buFont typeface="Wingdings" pitchFamily="2" charset="2"/>
              <a:buChar char="§"/>
              <a:defRPr sz="2800" b="1">
                <a:solidFill>
                  <a:schemeClr val="bg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FFC000"/>
              </a:buClr>
              <a:buFont typeface="Wingdings" charset="2"/>
              <a:buChar char="§"/>
              <a:defRPr sz="2600">
                <a:solidFill>
                  <a:schemeClr val="bg1">
                    <a:lumMod val="65000"/>
                    <a:lumOff val="35000"/>
                  </a:schemeClr>
                </a:solidFill>
                <a:latin typeface="+mn-lt"/>
                <a:ea typeface="ＭＳ Ｐゴシック" charset="-128"/>
              </a:defRPr>
            </a:lvl2pPr>
            <a:lvl3pPr marL="1143000" indent="-228600" algn="l" rtl="0" eaLnBrk="1" fontAlgn="base" hangingPunct="1">
              <a:spcBef>
                <a:spcPct val="20000"/>
              </a:spcBef>
              <a:spcAft>
                <a:spcPct val="0"/>
              </a:spcAft>
              <a:buClr>
                <a:srgbClr val="CC0099"/>
              </a:buClr>
              <a:buFont typeface="Wingdings" pitchFamily="2" charset="2"/>
              <a:buChar char="§"/>
              <a:defRPr sz="2200">
                <a:solidFill>
                  <a:schemeClr val="bg1">
                    <a:lumMod val="65000"/>
                    <a:lumOff val="35000"/>
                  </a:schemeClr>
                </a:solidFill>
                <a:latin typeface="+mn-lt"/>
                <a:ea typeface="ＭＳ Ｐゴシック" charset="-128"/>
              </a:defRPr>
            </a:lvl3pPr>
            <a:lvl4pPr marL="1600200" indent="-228600" algn="l" rtl="0" eaLnBrk="1" fontAlgn="base" hangingPunct="1">
              <a:spcBef>
                <a:spcPct val="20000"/>
              </a:spcBef>
              <a:spcAft>
                <a:spcPct val="0"/>
              </a:spcAft>
              <a:buClr>
                <a:srgbClr val="00B050"/>
              </a:buClr>
              <a:buFont typeface="Wingdings" pitchFamily="2" charset="2"/>
              <a:buChar char="§"/>
              <a:defRPr sz="1800" b="1" i="1">
                <a:solidFill>
                  <a:schemeClr val="bg1">
                    <a:lumMod val="65000"/>
                    <a:lumOff val="35000"/>
                  </a:schemeClr>
                </a:solidFill>
                <a:latin typeface="+mn-lt"/>
                <a:ea typeface="ＭＳ Ｐゴシック" charset="-128"/>
              </a:defRPr>
            </a:lvl4pPr>
            <a:lvl5pPr marL="2057400" indent="-228600" algn="l" rtl="0" eaLnBrk="1" fontAlgn="base" hangingPunct="1">
              <a:spcBef>
                <a:spcPct val="20000"/>
              </a:spcBef>
              <a:spcAft>
                <a:spcPct val="0"/>
              </a:spcAft>
              <a:buClr>
                <a:srgbClr val="7030A0"/>
              </a:buClr>
              <a:buFont typeface="Wingdings" pitchFamily="2" charset="2"/>
              <a:buChar char="§"/>
              <a:defRPr sz="1600">
                <a:solidFill>
                  <a:schemeClr val="bg1">
                    <a:lumMod val="65000"/>
                    <a:lumOff val="35000"/>
                  </a:schemeClr>
                </a:solidFill>
                <a:latin typeface="Trebuchet MS" pitchFamily="34" charset="0"/>
                <a:ea typeface="ＭＳ Ｐゴシック" charset="-128"/>
              </a:defRPr>
            </a:lvl5pPr>
            <a:lvl6pPr marL="2514600" indent="-228600" algn="l" rtl="0" eaLnBrk="1" fontAlgn="base" hangingPunct="1">
              <a:spcBef>
                <a:spcPct val="20000"/>
              </a:spcBef>
              <a:spcAft>
                <a:spcPct val="0"/>
              </a:spcAft>
              <a:defRPr sz="2000">
                <a:solidFill>
                  <a:schemeClr val="tx1"/>
                </a:solidFill>
                <a:latin typeface="Times New Roman" pitchFamily="18" charset="0"/>
              </a:defRPr>
            </a:lvl6pPr>
            <a:lvl7pPr marL="2971800" indent="-228600" algn="l" rtl="0" eaLnBrk="1" fontAlgn="base" hangingPunct="1">
              <a:spcBef>
                <a:spcPct val="20000"/>
              </a:spcBef>
              <a:spcAft>
                <a:spcPct val="0"/>
              </a:spcAft>
              <a:defRPr sz="2000">
                <a:solidFill>
                  <a:schemeClr val="tx1"/>
                </a:solidFill>
                <a:latin typeface="Times New Roman" pitchFamily="18" charset="0"/>
              </a:defRPr>
            </a:lvl7pPr>
            <a:lvl8pPr marL="3429000" indent="-228600" algn="l" rtl="0" eaLnBrk="1" fontAlgn="base" hangingPunct="1">
              <a:spcBef>
                <a:spcPct val="20000"/>
              </a:spcBef>
              <a:spcAft>
                <a:spcPct val="0"/>
              </a:spcAft>
              <a:defRPr sz="2000">
                <a:solidFill>
                  <a:schemeClr val="tx1"/>
                </a:solidFill>
                <a:latin typeface="Times New Roman" pitchFamily="18" charset="0"/>
              </a:defRPr>
            </a:lvl8pPr>
            <a:lvl9pPr marL="3886200" indent="-228600" algn="l" rtl="0" eaLnBrk="1" fontAlgn="base" hangingPunct="1">
              <a:spcBef>
                <a:spcPct val="20000"/>
              </a:spcBef>
              <a:spcAft>
                <a:spcPct val="0"/>
              </a:spcAft>
              <a:defRPr sz="2000">
                <a:solidFill>
                  <a:schemeClr val="tx1"/>
                </a:solidFill>
                <a:latin typeface="Times New Roman" pitchFamily="18" charset="0"/>
              </a:defRPr>
            </a:lvl9pPr>
          </a:lstStyle>
          <a:p>
            <a:pPr marL="0" indent="0">
              <a:spcAft>
                <a:spcPts val="600"/>
              </a:spcAft>
              <a:buFont typeface="Wingdings" pitchFamily="2" charset="2"/>
              <a:buNone/>
            </a:pPr>
            <a:r>
              <a:rPr lang="en-GB" sz="1100" kern="0" dirty="0" smtClean="0">
                <a:solidFill>
                  <a:schemeClr val="tx1"/>
                </a:solidFill>
                <a:latin typeface="HelveticaNeueLT Std Lt" pitchFamily="34" charset="0"/>
              </a:rPr>
              <a:t>Global New Brand Spending Growth USD </a:t>
            </a:r>
            <a:r>
              <a:rPr lang="en-GB" sz="1100" kern="0" dirty="0" err="1" smtClean="0">
                <a:solidFill>
                  <a:schemeClr val="tx1"/>
                </a:solidFill>
                <a:latin typeface="HelveticaNeueLT Std Lt" pitchFamily="34" charset="0"/>
              </a:rPr>
              <a:t>Bn</a:t>
            </a:r>
            <a:endParaRPr lang="en-GB" sz="1100" kern="0" dirty="0">
              <a:solidFill>
                <a:schemeClr val="tx1"/>
              </a:solidFill>
              <a:latin typeface="HelveticaNeueLT Std Lt" pitchFamily="34" charset="0"/>
            </a:endParaRPr>
          </a:p>
        </p:txBody>
      </p:sp>
      <p:pic>
        <p:nvPicPr>
          <p:cNvPr id="9" name="Picture 8" descr="slide5b.jpg"/>
          <p:cNvPicPr>
            <a:picLocks noChangeAspect="1"/>
          </p:cNvPicPr>
          <p:nvPr/>
        </p:nvPicPr>
        <p:blipFill>
          <a:blip r:embed="rId3" cstate="print"/>
          <a:srcRect l="21281" r="48933" b="85218"/>
          <a:stretch>
            <a:fillRect/>
          </a:stretch>
        </p:blipFill>
        <p:spPr>
          <a:xfrm>
            <a:off x="6865294" y="4031908"/>
            <a:ext cx="1295733" cy="539916"/>
          </a:xfrm>
          <a:prstGeom prst="rect">
            <a:avLst/>
          </a:prstGeom>
        </p:spPr>
      </p:pic>
      <p:pic>
        <p:nvPicPr>
          <p:cNvPr id="10" name="Picture 9" descr="slide5b.jpg"/>
          <p:cNvPicPr>
            <a:picLocks noChangeAspect="1"/>
          </p:cNvPicPr>
          <p:nvPr/>
        </p:nvPicPr>
        <p:blipFill>
          <a:blip r:embed="rId3" cstate="print"/>
          <a:srcRect l="53194" b="85218"/>
          <a:stretch>
            <a:fillRect/>
          </a:stretch>
        </p:blipFill>
        <p:spPr>
          <a:xfrm>
            <a:off x="6892477" y="4617225"/>
            <a:ext cx="2036151" cy="539916"/>
          </a:xfrm>
          <a:prstGeom prst="rect">
            <a:avLst/>
          </a:prstGeom>
        </p:spPr>
      </p:pic>
      <p:pic>
        <p:nvPicPr>
          <p:cNvPr id="12" name="Picture 2" descr="http://clustersalud.americaeconomia.com/wp-content/uploads/2015/11/schussler-957258_1280.jpg"/>
          <p:cNvPicPr>
            <a:picLocks noChangeAspect="1" noChangeArrowheads="1"/>
          </p:cNvPicPr>
          <p:nvPr/>
        </p:nvPicPr>
        <p:blipFill>
          <a:blip r:embed="rId4" cstate="print"/>
          <a:srcRect l="66975" r="5758"/>
          <a:stretch>
            <a:fillRect/>
          </a:stretch>
        </p:blipFill>
        <p:spPr bwMode="auto">
          <a:xfrm>
            <a:off x="220358" y="2217680"/>
            <a:ext cx="1383274" cy="3804745"/>
          </a:xfrm>
          <a:prstGeom prst="round2DiagRect">
            <a:avLst/>
          </a:prstGeom>
          <a:noFill/>
        </p:spPr>
      </p:pic>
    </p:spTree>
    <p:extLst>
      <p:ext uri="{BB962C8B-B14F-4D97-AF65-F5344CB8AC3E}">
        <p14:creationId xmlns:p14="http://schemas.microsoft.com/office/powerpoint/2010/main" val="38704662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latin typeface="HelveticaNeueLT Std Lt" pitchFamily="34" charset="0"/>
              </a:rPr>
              <a:t>Generic medicines are key to EU </a:t>
            </a:r>
            <a:br>
              <a:rPr lang="en-GB" sz="2400" dirty="0" smtClean="0">
                <a:latin typeface="HelveticaNeueLT Std Lt" pitchFamily="34" charset="0"/>
              </a:rPr>
            </a:br>
            <a:r>
              <a:rPr lang="en-GB" sz="2400" dirty="0" smtClean="0">
                <a:latin typeface="HelveticaNeueLT Std Lt" pitchFamily="34" charset="0"/>
              </a:rPr>
              <a:t>healthcare sustainability</a:t>
            </a:r>
            <a:endParaRPr lang="en-GB" sz="2400" dirty="0">
              <a:latin typeface="HelveticaNeueLT Std Lt" pitchFamily="34" charset="0"/>
            </a:endParaRPr>
          </a:p>
        </p:txBody>
      </p:sp>
      <p:sp>
        <p:nvSpPr>
          <p:cNvPr id="3" name="Slide Number Placeholder 2"/>
          <p:cNvSpPr>
            <a:spLocks noGrp="1"/>
          </p:cNvSpPr>
          <p:nvPr>
            <p:ph type="sldNum" sz="quarter" idx="12"/>
          </p:nvPr>
        </p:nvSpPr>
        <p:spPr/>
        <p:txBody>
          <a:bodyPr/>
          <a:lstStyle/>
          <a:p>
            <a:fld id="{7BF9E8C0-4D9A-2D40-9A43-CEBB6CC5FD6F}" type="slidenum">
              <a:rPr lang="en-GB" smtClean="0"/>
              <a:pPr/>
              <a:t>7</a:t>
            </a:fld>
            <a:endParaRPr lang="en-GB" dirty="0"/>
          </a:p>
        </p:txBody>
      </p:sp>
      <p:sp>
        <p:nvSpPr>
          <p:cNvPr id="29" name="Oval 28"/>
          <p:cNvSpPr/>
          <p:nvPr/>
        </p:nvSpPr>
        <p:spPr bwMode="auto">
          <a:xfrm>
            <a:off x="2979006" y="1917257"/>
            <a:ext cx="3168352" cy="3312368"/>
          </a:xfrm>
          <a:prstGeom prst="ellipse">
            <a:avLst/>
          </a:prstGeom>
          <a:noFill/>
          <a:ln w="25400" cap="flat" cmpd="sng" algn="ctr">
            <a:solidFill>
              <a:srgbClr val="209AC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rgbClr val="000099"/>
              </a:solidFill>
              <a:effectLst/>
              <a:latin typeface="HelveticaNeueLT Std Lt" pitchFamily="34" charset="0"/>
            </a:endParaRPr>
          </a:p>
        </p:txBody>
      </p:sp>
      <p:sp>
        <p:nvSpPr>
          <p:cNvPr id="30" name="Freeform 29"/>
          <p:cNvSpPr/>
          <p:nvPr/>
        </p:nvSpPr>
        <p:spPr>
          <a:xfrm>
            <a:off x="3910210" y="1637869"/>
            <a:ext cx="1334890" cy="867678"/>
          </a:xfrm>
          <a:custGeom>
            <a:avLst/>
            <a:gdLst>
              <a:gd name="connsiteX0" fmla="*/ 0 w 1334890"/>
              <a:gd name="connsiteY0" fmla="*/ 144616 h 867678"/>
              <a:gd name="connsiteX1" fmla="*/ 42357 w 1334890"/>
              <a:gd name="connsiteY1" fmla="*/ 42357 h 867678"/>
              <a:gd name="connsiteX2" fmla="*/ 144616 w 1334890"/>
              <a:gd name="connsiteY2" fmla="*/ 0 h 867678"/>
              <a:gd name="connsiteX3" fmla="*/ 1190274 w 1334890"/>
              <a:gd name="connsiteY3" fmla="*/ 0 h 867678"/>
              <a:gd name="connsiteX4" fmla="*/ 1292533 w 1334890"/>
              <a:gd name="connsiteY4" fmla="*/ 42357 h 867678"/>
              <a:gd name="connsiteX5" fmla="*/ 1334890 w 1334890"/>
              <a:gd name="connsiteY5" fmla="*/ 144616 h 867678"/>
              <a:gd name="connsiteX6" fmla="*/ 1334890 w 1334890"/>
              <a:gd name="connsiteY6" fmla="*/ 723062 h 867678"/>
              <a:gd name="connsiteX7" fmla="*/ 1292533 w 1334890"/>
              <a:gd name="connsiteY7" fmla="*/ 825321 h 867678"/>
              <a:gd name="connsiteX8" fmla="*/ 1190274 w 1334890"/>
              <a:gd name="connsiteY8" fmla="*/ 867678 h 867678"/>
              <a:gd name="connsiteX9" fmla="*/ 144616 w 1334890"/>
              <a:gd name="connsiteY9" fmla="*/ 867678 h 867678"/>
              <a:gd name="connsiteX10" fmla="*/ 42357 w 1334890"/>
              <a:gd name="connsiteY10" fmla="*/ 825321 h 867678"/>
              <a:gd name="connsiteX11" fmla="*/ 0 w 1334890"/>
              <a:gd name="connsiteY11" fmla="*/ 723062 h 867678"/>
              <a:gd name="connsiteX12" fmla="*/ 0 w 1334890"/>
              <a:gd name="connsiteY12" fmla="*/ 144616 h 867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4890" h="867678">
                <a:moveTo>
                  <a:pt x="0" y="144616"/>
                </a:moveTo>
                <a:cubicBezTo>
                  <a:pt x="0" y="106261"/>
                  <a:pt x="15236" y="69478"/>
                  <a:pt x="42357" y="42357"/>
                </a:cubicBezTo>
                <a:cubicBezTo>
                  <a:pt x="69478" y="15236"/>
                  <a:pt x="106261" y="0"/>
                  <a:pt x="144616" y="0"/>
                </a:cubicBezTo>
                <a:lnTo>
                  <a:pt x="1190274" y="0"/>
                </a:lnTo>
                <a:cubicBezTo>
                  <a:pt x="1228629" y="0"/>
                  <a:pt x="1265412" y="15236"/>
                  <a:pt x="1292533" y="42357"/>
                </a:cubicBezTo>
                <a:cubicBezTo>
                  <a:pt x="1319654" y="69478"/>
                  <a:pt x="1334890" y="106261"/>
                  <a:pt x="1334890" y="144616"/>
                </a:cubicBezTo>
                <a:lnTo>
                  <a:pt x="1334890" y="723062"/>
                </a:lnTo>
                <a:cubicBezTo>
                  <a:pt x="1334890" y="761417"/>
                  <a:pt x="1319654" y="798200"/>
                  <a:pt x="1292533" y="825321"/>
                </a:cubicBezTo>
                <a:cubicBezTo>
                  <a:pt x="1265412" y="852442"/>
                  <a:pt x="1228629" y="867678"/>
                  <a:pt x="1190274" y="867678"/>
                </a:cubicBezTo>
                <a:lnTo>
                  <a:pt x="144616" y="867678"/>
                </a:lnTo>
                <a:cubicBezTo>
                  <a:pt x="106261" y="867678"/>
                  <a:pt x="69478" y="852442"/>
                  <a:pt x="42357" y="825321"/>
                </a:cubicBezTo>
                <a:cubicBezTo>
                  <a:pt x="15236" y="798200"/>
                  <a:pt x="0" y="761417"/>
                  <a:pt x="0" y="723062"/>
                </a:cubicBezTo>
                <a:lnTo>
                  <a:pt x="0" y="144616"/>
                </a:lnTo>
                <a:close/>
              </a:path>
            </a:pathLst>
          </a:custGeom>
          <a:solidFill>
            <a:srgbClr val="FFFFFF">
              <a:lumMod val="65000"/>
            </a:srgbClr>
          </a:solidFill>
          <a:ln w="25400" cap="flat" cmpd="sng" algn="ctr">
            <a:solidFill>
              <a:srgbClr val="FFFFFF">
                <a:hueOff val="0"/>
                <a:satOff val="0"/>
                <a:lumOff val="0"/>
                <a:alphaOff val="0"/>
              </a:srgbClr>
            </a:solidFill>
            <a:prstDash val="solid"/>
          </a:ln>
          <a:effectLst/>
        </p:spPr>
        <p:txBody>
          <a:bodyPr spcFirstLastPara="0" vert="horz" wrap="square" lIns="88077" tIns="88077" rIns="88077" bIns="88077"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0" lang="en-GB" sz="1200" b="0" i="0" u="none" strike="noStrike" kern="1200" cap="none" spc="0" normalizeH="0" baseline="0" noProof="0" dirty="0" smtClean="0">
                <a:ln>
                  <a:noFill/>
                </a:ln>
                <a:solidFill>
                  <a:srgbClr val="FFFFFF"/>
                </a:solidFill>
                <a:effectLst/>
                <a:uLnTx/>
                <a:uFillTx/>
                <a:latin typeface="HelveticaNeueLT Std Lt" pitchFamily="34" charset="0"/>
              </a:rPr>
              <a:t>Increased access to medicines</a:t>
            </a:r>
            <a:endParaRPr kumimoji="0" lang="en-GB" sz="1200" b="0" i="0" u="none" strike="noStrike" kern="1200" cap="none" spc="0" normalizeH="0" baseline="0" noProof="0" dirty="0">
              <a:ln>
                <a:noFill/>
              </a:ln>
              <a:solidFill>
                <a:srgbClr val="FFFFFF"/>
              </a:solidFill>
              <a:effectLst/>
              <a:uLnTx/>
              <a:uFillTx/>
              <a:latin typeface="HelveticaNeueLT Std Lt" pitchFamily="34" charset="0"/>
            </a:endParaRPr>
          </a:p>
        </p:txBody>
      </p:sp>
      <p:sp>
        <p:nvSpPr>
          <p:cNvPr id="31" name="Freeform 30"/>
          <p:cNvSpPr/>
          <p:nvPr/>
        </p:nvSpPr>
        <p:spPr>
          <a:xfrm>
            <a:off x="5709872" y="2672952"/>
            <a:ext cx="1104047" cy="867678"/>
          </a:xfrm>
          <a:custGeom>
            <a:avLst/>
            <a:gdLst>
              <a:gd name="connsiteX0" fmla="*/ 0 w 1104047"/>
              <a:gd name="connsiteY0" fmla="*/ 144616 h 867678"/>
              <a:gd name="connsiteX1" fmla="*/ 42357 w 1104047"/>
              <a:gd name="connsiteY1" fmla="*/ 42357 h 867678"/>
              <a:gd name="connsiteX2" fmla="*/ 144616 w 1104047"/>
              <a:gd name="connsiteY2" fmla="*/ 0 h 867678"/>
              <a:gd name="connsiteX3" fmla="*/ 959431 w 1104047"/>
              <a:gd name="connsiteY3" fmla="*/ 0 h 867678"/>
              <a:gd name="connsiteX4" fmla="*/ 1061690 w 1104047"/>
              <a:gd name="connsiteY4" fmla="*/ 42357 h 867678"/>
              <a:gd name="connsiteX5" fmla="*/ 1104047 w 1104047"/>
              <a:gd name="connsiteY5" fmla="*/ 144616 h 867678"/>
              <a:gd name="connsiteX6" fmla="*/ 1104047 w 1104047"/>
              <a:gd name="connsiteY6" fmla="*/ 723062 h 867678"/>
              <a:gd name="connsiteX7" fmla="*/ 1061690 w 1104047"/>
              <a:gd name="connsiteY7" fmla="*/ 825321 h 867678"/>
              <a:gd name="connsiteX8" fmla="*/ 959431 w 1104047"/>
              <a:gd name="connsiteY8" fmla="*/ 867678 h 867678"/>
              <a:gd name="connsiteX9" fmla="*/ 144616 w 1104047"/>
              <a:gd name="connsiteY9" fmla="*/ 867678 h 867678"/>
              <a:gd name="connsiteX10" fmla="*/ 42357 w 1104047"/>
              <a:gd name="connsiteY10" fmla="*/ 825321 h 867678"/>
              <a:gd name="connsiteX11" fmla="*/ 0 w 1104047"/>
              <a:gd name="connsiteY11" fmla="*/ 723062 h 867678"/>
              <a:gd name="connsiteX12" fmla="*/ 0 w 1104047"/>
              <a:gd name="connsiteY12" fmla="*/ 144616 h 867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4047" h="867678">
                <a:moveTo>
                  <a:pt x="0" y="144616"/>
                </a:moveTo>
                <a:cubicBezTo>
                  <a:pt x="0" y="106261"/>
                  <a:pt x="15236" y="69478"/>
                  <a:pt x="42357" y="42357"/>
                </a:cubicBezTo>
                <a:cubicBezTo>
                  <a:pt x="69478" y="15236"/>
                  <a:pt x="106261" y="0"/>
                  <a:pt x="144616" y="0"/>
                </a:cubicBezTo>
                <a:lnTo>
                  <a:pt x="959431" y="0"/>
                </a:lnTo>
                <a:cubicBezTo>
                  <a:pt x="997786" y="0"/>
                  <a:pt x="1034569" y="15236"/>
                  <a:pt x="1061690" y="42357"/>
                </a:cubicBezTo>
                <a:cubicBezTo>
                  <a:pt x="1088811" y="69478"/>
                  <a:pt x="1104047" y="106261"/>
                  <a:pt x="1104047" y="144616"/>
                </a:cubicBezTo>
                <a:lnTo>
                  <a:pt x="1104047" y="723062"/>
                </a:lnTo>
                <a:cubicBezTo>
                  <a:pt x="1104047" y="761417"/>
                  <a:pt x="1088811" y="798200"/>
                  <a:pt x="1061690" y="825321"/>
                </a:cubicBezTo>
                <a:cubicBezTo>
                  <a:pt x="1034569" y="852442"/>
                  <a:pt x="997786" y="867678"/>
                  <a:pt x="959431" y="867678"/>
                </a:cubicBezTo>
                <a:lnTo>
                  <a:pt x="144616" y="867678"/>
                </a:lnTo>
                <a:cubicBezTo>
                  <a:pt x="106261" y="867678"/>
                  <a:pt x="69478" y="852442"/>
                  <a:pt x="42357" y="825321"/>
                </a:cubicBezTo>
                <a:cubicBezTo>
                  <a:pt x="15236" y="798200"/>
                  <a:pt x="0" y="761417"/>
                  <a:pt x="0" y="723062"/>
                </a:cubicBezTo>
                <a:lnTo>
                  <a:pt x="0" y="144616"/>
                </a:lnTo>
                <a:close/>
              </a:path>
            </a:pathLst>
          </a:custGeom>
          <a:solidFill>
            <a:srgbClr val="FFFFFF">
              <a:lumMod val="65000"/>
            </a:srgbClr>
          </a:solidFill>
          <a:ln w="25400" cap="flat" cmpd="sng" algn="ctr">
            <a:solidFill>
              <a:srgbClr val="FFFFFF">
                <a:hueOff val="0"/>
                <a:satOff val="0"/>
                <a:lumOff val="0"/>
                <a:alphaOff val="0"/>
              </a:srgbClr>
            </a:solidFill>
            <a:prstDash val="solid"/>
          </a:ln>
          <a:effectLst/>
        </p:spPr>
        <p:txBody>
          <a:bodyPr spcFirstLastPara="0" vert="horz" wrap="square" lIns="88077" tIns="88077" rIns="88077" bIns="88077"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0" lang="en-GB" sz="1200" b="0" i="0" u="none" strike="noStrike" kern="1200" cap="none" spc="0" normalizeH="0" baseline="0" noProof="0" dirty="0" smtClean="0">
                <a:ln>
                  <a:noFill/>
                </a:ln>
                <a:solidFill>
                  <a:srgbClr val="FFFFFF"/>
                </a:solidFill>
                <a:effectLst/>
                <a:uLnTx/>
                <a:uFillTx/>
                <a:latin typeface="HelveticaNeueLT Std Lt" pitchFamily="34" charset="0"/>
              </a:rPr>
              <a:t>Better health outcomes</a:t>
            </a:r>
            <a:endParaRPr kumimoji="0" lang="en-GB" sz="1200" b="0" i="0" u="none" strike="noStrike" kern="1200" cap="none" spc="0" normalizeH="0" baseline="0" noProof="0" dirty="0">
              <a:ln>
                <a:noFill/>
              </a:ln>
              <a:solidFill>
                <a:srgbClr val="FFFFFF"/>
              </a:solidFill>
              <a:effectLst/>
              <a:uLnTx/>
              <a:uFillTx/>
              <a:latin typeface="HelveticaNeueLT Std Lt" pitchFamily="34" charset="0"/>
            </a:endParaRPr>
          </a:p>
        </p:txBody>
      </p:sp>
      <p:sp>
        <p:nvSpPr>
          <p:cNvPr id="32" name="Freeform 31"/>
          <p:cNvSpPr/>
          <p:nvPr/>
        </p:nvSpPr>
        <p:spPr>
          <a:xfrm>
            <a:off x="4954484" y="4671558"/>
            <a:ext cx="1334890" cy="867678"/>
          </a:xfrm>
          <a:custGeom>
            <a:avLst/>
            <a:gdLst>
              <a:gd name="connsiteX0" fmla="*/ 0 w 1334890"/>
              <a:gd name="connsiteY0" fmla="*/ 144616 h 867678"/>
              <a:gd name="connsiteX1" fmla="*/ 42357 w 1334890"/>
              <a:gd name="connsiteY1" fmla="*/ 42357 h 867678"/>
              <a:gd name="connsiteX2" fmla="*/ 144616 w 1334890"/>
              <a:gd name="connsiteY2" fmla="*/ 0 h 867678"/>
              <a:gd name="connsiteX3" fmla="*/ 1190274 w 1334890"/>
              <a:gd name="connsiteY3" fmla="*/ 0 h 867678"/>
              <a:gd name="connsiteX4" fmla="*/ 1292533 w 1334890"/>
              <a:gd name="connsiteY4" fmla="*/ 42357 h 867678"/>
              <a:gd name="connsiteX5" fmla="*/ 1334890 w 1334890"/>
              <a:gd name="connsiteY5" fmla="*/ 144616 h 867678"/>
              <a:gd name="connsiteX6" fmla="*/ 1334890 w 1334890"/>
              <a:gd name="connsiteY6" fmla="*/ 723062 h 867678"/>
              <a:gd name="connsiteX7" fmla="*/ 1292533 w 1334890"/>
              <a:gd name="connsiteY7" fmla="*/ 825321 h 867678"/>
              <a:gd name="connsiteX8" fmla="*/ 1190274 w 1334890"/>
              <a:gd name="connsiteY8" fmla="*/ 867678 h 867678"/>
              <a:gd name="connsiteX9" fmla="*/ 144616 w 1334890"/>
              <a:gd name="connsiteY9" fmla="*/ 867678 h 867678"/>
              <a:gd name="connsiteX10" fmla="*/ 42357 w 1334890"/>
              <a:gd name="connsiteY10" fmla="*/ 825321 h 867678"/>
              <a:gd name="connsiteX11" fmla="*/ 0 w 1334890"/>
              <a:gd name="connsiteY11" fmla="*/ 723062 h 867678"/>
              <a:gd name="connsiteX12" fmla="*/ 0 w 1334890"/>
              <a:gd name="connsiteY12" fmla="*/ 144616 h 867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4890" h="867678">
                <a:moveTo>
                  <a:pt x="0" y="144616"/>
                </a:moveTo>
                <a:cubicBezTo>
                  <a:pt x="0" y="106261"/>
                  <a:pt x="15236" y="69478"/>
                  <a:pt x="42357" y="42357"/>
                </a:cubicBezTo>
                <a:cubicBezTo>
                  <a:pt x="69478" y="15236"/>
                  <a:pt x="106261" y="0"/>
                  <a:pt x="144616" y="0"/>
                </a:cubicBezTo>
                <a:lnTo>
                  <a:pt x="1190274" y="0"/>
                </a:lnTo>
                <a:cubicBezTo>
                  <a:pt x="1228629" y="0"/>
                  <a:pt x="1265412" y="15236"/>
                  <a:pt x="1292533" y="42357"/>
                </a:cubicBezTo>
                <a:cubicBezTo>
                  <a:pt x="1319654" y="69478"/>
                  <a:pt x="1334890" y="106261"/>
                  <a:pt x="1334890" y="144616"/>
                </a:cubicBezTo>
                <a:lnTo>
                  <a:pt x="1334890" y="723062"/>
                </a:lnTo>
                <a:cubicBezTo>
                  <a:pt x="1334890" y="761417"/>
                  <a:pt x="1319654" y="798200"/>
                  <a:pt x="1292533" y="825321"/>
                </a:cubicBezTo>
                <a:cubicBezTo>
                  <a:pt x="1265412" y="852442"/>
                  <a:pt x="1228629" y="867678"/>
                  <a:pt x="1190274" y="867678"/>
                </a:cubicBezTo>
                <a:lnTo>
                  <a:pt x="144616" y="867678"/>
                </a:lnTo>
                <a:cubicBezTo>
                  <a:pt x="106261" y="867678"/>
                  <a:pt x="69478" y="852442"/>
                  <a:pt x="42357" y="825321"/>
                </a:cubicBezTo>
                <a:cubicBezTo>
                  <a:pt x="15236" y="798200"/>
                  <a:pt x="0" y="761417"/>
                  <a:pt x="0" y="723062"/>
                </a:cubicBezTo>
                <a:lnTo>
                  <a:pt x="0" y="144616"/>
                </a:lnTo>
                <a:close/>
              </a:path>
            </a:pathLst>
          </a:custGeom>
          <a:solidFill>
            <a:srgbClr val="FFFFFF">
              <a:lumMod val="65000"/>
            </a:srgbClr>
          </a:solidFill>
          <a:ln w="25400" cap="flat" cmpd="sng" algn="ctr">
            <a:solidFill>
              <a:srgbClr val="FFFFFF">
                <a:hueOff val="0"/>
                <a:satOff val="0"/>
                <a:lumOff val="0"/>
                <a:alphaOff val="0"/>
              </a:srgbClr>
            </a:solidFill>
            <a:prstDash val="solid"/>
          </a:ln>
          <a:effectLst/>
        </p:spPr>
        <p:txBody>
          <a:bodyPr spcFirstLastPara="0" vert="horz" wrap="square" lIns="88077" tIns="88077" rIns="88077" bIns="88077"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0" lang="en-GB" sz="1200" b="0" i="0" u="none" strike="noStrike" kern="1200" cap="none" spc="0" normalizeH="0" baseline="0" noProof="0" dirty="0" smtClean="0">
                <a:ln>
                  <a:noFill/>
                </a:ln>
                <a:solidFill>
                  <a:srgbClr val="FFFFFF"/>
                </a:solidFill>
                <a:effectLst/>
                <a:uLnTx/>
                <a:uFillTx/>
                <a:latin typeface="HelveticaNeueLT Std Lt" pitchFamily="34" charset="0"/>
              </a:rPr>
              <a:t>Improved medication adherence</a:t>
            </a:r>
            <a:endParaRPr kumimoji="0" lang="en-GB" sz="1200" b="0" i="0" u="none" strike="noStrike" kern="1200" cap="none" spc="0" normalizeH="0" baseline="0" noProof="0" dirty="0">
              <a:ln>
                <a:noFill/>
              </a:ln>
              <a:solidFill>
                <a:srgbClr val="FFFFFF"/>
              </a:solidFill>
              <a:effectLst/>
              <a:uLnTx/>
              <a:uFillTx/>
              <a:latin typeface="HelveticaNeueLT Std Lt" pitchFamily="34" charset="0"/>
            </a:endParaRPr>
          </a:p>
        </p:txBody>
      </p:sp>
      <p:sp>
        <p:nvSpPr>
          <p:cNvPr id="33" name="Freeform 32"/>
          <p:cNvSpPr/>
          <p:nvPr/>
        </p:nvSpPr>
        <p:spPr>
          <a:xfrm>
            <a:off x="2852581" y="4661855"/>
            <a:ext cx="1334890" cy="867678"/>
          </a:xfrm>
          <a:custGeom>
            <a:avLst/>
            <a:gdLst>
              <a:gd name="connsiteX0" fmla="*/ 0 w 1334890"/>
              <a:gd name="connsiteY0" fmla="*/ 144616 h 867678"/>
              <a:gd name="connsiteX1" fmla="*/ 42357 w 1334890"/>
              <a:gd name="connsiteY1" fmla="*/ 42357 h 867678"/>
              <a:gd name="connsiteX2" fmla="*/ 144616 w 1334890"/>
              <a:gd name="connsiteY2" fmla="*/ 0 h 867678"/>
              <a:gd name="connsiteX3" fmla="*/ 1190274 w 1334890"/>
              <a:gd name="connsiteY3" fmla="*/ 0 h 867678"/>
              <a:gd name="connsiteX4" fmla="*/ 1292533 w 1334890"/>
              <a:gd name="connsiteY4" fmla="*/ 42357 h 867678"/>
              <a:gd name="connsiteX5" fmla="*/ 1334890 w 1334890"/>
              <a:gd name="connsiteY5" fmla="*/ 144616 h 867678"/>
              <a:gd name="connsiteX6" fmla="*/ 1334890 w 1334890"/>
              <a:gd name="connsiteY6" fmla="*/ 723062 h 867678"/>
              <a:gd name="connsiteX7" fmla="*/ 1292533 w 1334890"/>
              <a:gd name="connsiteY7" fmla="*/ 825321 h 867678"/>
              <a:gd name="connsiteX8" fmla="*/ 1190274 w 1334890"/>
              <a:gd name="connsiteY8" fmla="*/ 867678 h 867678"/>
              <a:gd name="connsiteX9" fmla="*/ 144616 w 1334890"/>
              <a:gd name="connsiteY9" fmla="*/ 867678 h 867678"/>
              <a:gd name="connsiteX10" fmla="*/ 42357 w 1334890"/>
              <a:gd name="connsiteY10" fmla="*/ 825321 h 867678"/>
              <a:gd name="connsiteX11" fmla="*/ 0 w 1334890"/>
              <a:gd name="connsiteY11" fmla="*/ 723062 h 867678"/>
              <a:gd name="connsiteX12" fmla="*/ 0 w 1334890"/>
              <a:gd name="connsiteY12" fmla="*/ 144616 h 867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4890" h="867678">
                <a:moveTo>
                  <a:pt x="0" y="144616"/>
                </a:moveTo>
                <a:cubicBezTo>
                  <a:pt x="0" y="106261"/>
                  <a:pt x="15236" y="69478"/>
                  <a:pt x="42357" y="42357"/>
                </a:cubicBezTo>
                <a:cubicBezTo>
                  <a:pt x="69478" y="15236"/>
                  <a:pt x="106261" y="0"/>
                  <a:pt x="144616" y="0"/>
                </a:cubicBezTo>
                <a:lnTo>
                  <a:pt x="1190274" y="0"/>
                </a:lnTo>
                <a:cubicBezTo>
                  <a:pt x="1228629" y="0"/>
                  <a:pt x="1265412" y="15236"/>
                  <a:pt x="1292533" y="42357"/>
                </a:cubicBezTo>
                <a:cubicBezTo>
                  <a:pt x="1319654" y="69478"/>
                  <a:pt x="1334890" y="106261"/>
                  <a:pt x="1334890" y="144616"/>
                </a:cubicBezTo>
                <a:lnTo>
                  <a:pt x="1334890" y="723062"/>
                </a:lnTo>
                <a:cubicBezTo>
                  <a:pt x="1334890" y="761417"/>
                  <a:pt x="1319654" y="798200"/>
                  <a:pt x="1292533" y="825321"/>
                </a:cubicBezTo>
                <a:cubicBezTo>
                  <a:pt x="1265412" y="852442"/>
                  <a:pt x="1228629" y="867678"/>
                  <a:pt x="1190274" y="867678"/>
                </a:cubicBezTo>
                <a:lnTo>
                  <a:pt x="144616" y="867678"/>
                </a:lnTo>
                <a:cubicBezTo>
                  <a:pt x="106261" y="867678"/>
                  <a:pt x="69478" y="852442"/>
                  <a:pt x="42357" y="825321"/>
                </a:cubicBezTo>
                <a:cubicBezTo>
                  <a:pt x="15236" y="798200"/>
                  <a:pt x="0" y="761417"/>
                  <a:pt x="0" y="723062"/>
                </a:cubicBezTo>
                <a:lnTo>
                  <a:pt x="0" y="144616"/>
                </a:lnTo>
                <a:close/>
              </a:path>
            </a:pathLst>
          </a:custGeom>
          <a:solidFill>
            <a:srgbClr val="209ACD"/>
          </a:solidFill>
          <a:ln w="25400" cap="flat" cmpd="sng" algn="ctr">
            <a:solidFill>
              <a:srgbClr val="FFFFFF">
                <a:hueOff val="0"/>
                <a:satOff val="0"/>
                <a:lumOff val="0"/>
                <a:alphaOff val="0"/>
              </a:srgbClr>
            </a:solidFill>
            <a:prstDash val="solid"/>
          </a:ln>
          <a:effectLst/>
        </p:spPr>
        <p:txBody>
          <a:bodyPr spcFirstLastPara="0" vert="horz" wrap="square" lIns="88077" tIns="88077" rIns="88077" bIns="88077"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0" lang="en-GB" sz="1200" b="0" i="0" u="none" strike="noStrike" kern="1200" cap="none" spc="0" normalizeH="0" baseline="0" noProof="0" dirty="0" smtClean="0">
                <a:ln>
                  <a:noFill/>
                </a:ln>
                <a:solidFill>
                  <a:srgbClr val="FFFFFF"/>
                </a:solidFill>
                <a:effectLst/>
                <a:uLnTx/>
                <a:uFillTx/>
                <a:latin typeface="HelveticaNeueLT Std Lt" pitchFamily="34" charset="0"/>
              </a:rPr>
              <a:t>Positive Economic impact</a:t>
            </a:r>
            <a:endParaRPr kumimoji="0" lang="en-GB" sz="1200" b="0" i="0" u="none" strike="noStrike" kern="1200" cap="none" spc="0" normalizeH="0" baseline="0" noProof="0" dirty="0">
              <a:ln>
                <a:noFill/>
              </a:ln>
              <a:solidFill>
                <a:srgbClr val="FFFFFF"/>
              </a:solidFill>
              <a:effectLst/>
              <a:uLnTx/>
              <a:uFillTx/>
              <a:latin typeface="HelveticaNeueLT Std Lt" pitchFamily="34" charset="0"/>
            </a:endParaRPr>
          </a:p>
        </p:txBody>
      </p:sp>
      <p:sp>
        <p:nvSpPr>
          <p:cNvPr id="34" name="Freeform 33"/>
          <p:cNvSpPr/>
          <p:nvPr/>
        </p:nvSpPr>
        <p:spPr>
          <a:xfrm>
            <a:off x="2288839" y="2665283"/>
            <a:ext cx="1161942" cy="867678"/>
          </a:xfrm>
          <a:custGeom>
            <a:avLst/>
            <a:gdLst>
              <a:gd name="connsiteX0" fmla="*/ 0 w 1161942"/>
              <a:gd name="connsiteY0" fmla="*/ 144616 h 867678"/>
              <a:gd name="connsiteX1" fmla="*/ 42357 w 1161942"/>
              <a:gd name="connsiteY1" fmla="*/ 42357 h 867678"/>
              <a:gd name="connsiteX2" fmla="*/ 144616 w 1161942"/>
              <a:gd name="connsiteY2" fmla="*/ 0 h 867678"/>
              <a:gd name="connsiteX3" fmla="*/ 1017326 w 1161942"/>
              <a:gd name="connsiteY3" fmla="*/ 0 h 867678"/>
              <a:gd name="connsiteX4" fmla="*/ 1119585 w 1161942"/>
              <a:gd name="connsiteY4" fmla="*/ 42357 h 867678"/>
              <a:gd name="connsiteX5" fmla="*/ 1161942 w 1161942"/>
              <a:gd name="connsiteY5" fmla="*/ 144616 h 867678"/>
              <a:gd name="connsiteX6" fmla="*/ 1161942 w 1161942"/>
              <a:gd name="connsiteY6" fmla="*/ 723062 h 867678"/>
              <a:gd name="connsiteX7" fmla="*/ 1119585 w 1161942"/>
              <a:gd name="connsiteY7" fmla="*/ 825321 h 867678"/>
              <a:gd name="connsiteX8" fmla="*/ 1017326 w 1161942"/>
              <a:gd name="connsiteY8" fmla="*/ 867678 h 867678"/>
              <a:gd name="connsiteX9" fmla="*/ 144616 w 1161942"/>
              <a:gd name="connsiteY9" fmla="*/ 867678 h 867678"/>
              <a:gd name="connsiteX10" fmla="*/ 42357 w 1161942"/>
              <a:gd name="connsiteY10" fmla="*/ 825321 h 867678"/>
              <a:gd name="connsiteX11" fmla="*/ 0 w 1161942"/>
              <a:gd name="connsiteY11" fmla="*/ 723062 h 867678"/>
              <a:gd name="connsiteX12" fmla="*/ 0 w 1161942"/>
              <a:gd name="connsiteY12" fmla="*/ 144616 h 867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61942" h="867678">
                <a:moveTo>
                  <a:pt x="0" y="144616"/>
                </a:moveTo>
                <a:cubicBezTo>
                  <a:pt x="0" y="106261"/>
                  <a:pt x="15236" y="69478"/>
                  <a:pt x="42357" y="42357"/>
                </a:cubicBezTo>
                <a:cubicBezTo>
                  <a:pt x="69478" y="15236"/>
                  <a:pt x="106261" y="0"/>
                  <a:pt x="144616" y="0"/>
                </a:cubicBezTo>
                <a:lnTo>
                  <a:pt x="1017326" y="0"/>
                </a:lnTo>
                <a:cubicBezTo>
                  <a:pt x="1055681" y="0"/>
                  <a:pt x="1092464" y="15236"/>
                  <a:pt x="1119585" y="42357"/>
                </a:cubicBezTo>
                <a:cubicBezTo>
                  <a:pt x="1146706" y="69478"/>
                  <a:pt x="1161942" y="106261"/>
                  <a:pt x="1161942" y="144616"/>
                </a:cubicBezTo>
                <a:lnTo>
                  <a:pt x="1161942" y="723062"/>
                </a:lnTo>
                <a:cubicBezTo>
                  <a:pt x="1161942" y="761417"/>
                  <a:pt x="1146706" y="798200"/>
                  <a:pt x="1119585" y="825321"/>
                </a:cubicBezTo>
                <a:cubicBezTo>
                  <a:pt x="1092464" y="852442"/>
                  <a:pt x="1055681" y="867678"/>
                  <a:pt x="1017326" y="867678"/>
                </a:cubicBezTo>
                <a:lnTo>
                  <a:pt x="144616" y="867678"/>
                </a:lnTo>
                <a:cubicBezTo>
                  <a:pt x="106261" y="867678"/>
                  <a:pt x="69478" y="852442"/>
                  <a:pt x="42357" y="825321"/>
                </a:cubicBezTo>
                <a:cubicBezTo>
                  <a:pt x="15236" y="798200"/>
                  <a:pt x="0" y="761417"/>
                  <a:pt x="0" y="723062"/>
                </a:cubicBezTo>
                <a:lnTo>
                  <a:pt x="0" y="144616"/>
                </a:lnTo>
                <a:close/>
              </a:path>
            </a:pathLst>
          </a:custGeom>
          <a:solidFill>
            <a:srgbClr val="FFFFFF">
              <a:lumMod val="65000"/>
            </a:srgbClr>
          </a:solidFill>
          <a:ln w="25400" cap="flat" cmpd="sng" algn="ctr">
            <a:solidFill>
              <a:srgbClr val="FFFFFF">
                <a:hueOff val="0"/>
                <a:satOff val="0"/>
                <a:lumOff val="0"/>
                <a:alphaOff val="0"/>
              </a:srgbClr>
            </a:solidFill>
            <a:prstDash val="solid"/>
          </a:ln>
          <a:effectLst/>
        </p:spPr>
        <p:txBody>
          <a:bodyPr spcFirstLastPara="0" vert="horz" wrap="square" lIns="88077" tIns="88077" rIns="88077" bIns="88077"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0" lang="en-GB" sz="1200" b="0" i="0" u="none" strike="noStrike" kern="1200" cap="none" spc="0" normalizeH="0" baseline="0" noProof="0" dirty="0" smtClean="0">
                <a:ln>
                  <a:noFill/>
                </a:ln>
                <a:solidFill>
                  <a:srgbClr val="FFFFFF"/>
                </a:solidFill>
                <a:effectLst/>
                <a:uLnTx/>
                <a:uFillTx/>
                <a:latin typeface="HelveticaNeueLT Std Lt" pitchFamily="34" charset="0"/>
              </a:rPr>
              <a:t>Reduction of health inequalities</a:t>
            </a:r>
            <a:endParaRPr kumimoji="0" lang="en-GB" sz="1200" b="0" i="0" u="none" strike="noStrike" kern="1200" cap="none" spc="0" normalizeH="0" baseline="0" noProof="0" dirty="0">
              <a:ln>
                <a:noFill/>
              </a:ln>
              <a:solidFill>
                <a:srgbClr val="FFFFFF"/>
              </a:solidFill>
              <a:effectLst/>
              <a:uLnTx/>
              <a:uFillTx/>
              <a:latin typeface="HelveticaNeueLT Std Lt" pitchFamily="34" charset="0"/>
            </a:endParaRPr>
          </a:p>
        </p:txBody>
      </p:sp>
      <p:sp>
        <p:nvSpPr>
          <p:cNvPr id="35" name="Oval 34"/>
          <p:cNvSpPr/>
          <p:nvPr/>
        </p:nvSpPr>
        <p:spPr bwMode="auto">
          <a:xfrm>
            <a:off x="3869736" y="2926353"/>
            <a:ext cx="1398238" cy="1331656"/>
          </a:xfrm>
          <a:prstGeom prst="ellipse">
            <a:avLst/>
          </a:prstGeom>
          <a:solidFill>
            <a:srgbClr val="FFC000"/>
          </a:solidFill>
          <a:ln w="22225" cap="flat" cmpd="sng" algn="ctr">
            <a:solidFill>
              <a:srgbClr val="209AC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1" i="0" u="none" strike="noStrike" kern="0" cap="none" spc="0" normalizeH="0" baseline="0" noProof="0" dirty="0" smtClean="0">
                <a:ln>
                  <a:noFill/>
                </a:ln>
                <a:solidFill>
                  <a:srgbClr val="000000">
                    <a:lumMod val="65000"/>
                    <a:lumOff val="35000"/>
                  </a:srgbClr>
                </a:solidFill>
                <a:effectLst/>
                <a:uLnTx/>
                <a:uFillTx/>
                <a:latin typeface="HelveticaNeueLT Std Lt" pitchFamily="34" charset="0"/>
              </a:rPr>
              <a:t>VALUE OF GENERIC MEDICINES</a:t>
            </a:r>
          </a:p>
        </p:txBody>
      </p:sp>
      <p:sp>
        <p:nvSpPr>
          <p:cNvPr id="36" name="Isosceles Triangle 35"/>
          <p:cNvSpPr/>
          <p:nvPr/>
        </p:nvSpPr>
        <p:spPr bwMode="auto">
          <a:xfrm>
            <a:off x="4482296" y="2637337"/>
            <a:ext cx="216024" cy="216024"/>
          </a:xfrm>
          <a:prstGeom prst="triangle">
            <a:avLst/>
          </a:prstGeom>
          <a:solidFill>
            <a:srgbClr val="209ACD"/>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smtClean="0">
              <a:ln>
                <a:noFill/>
              </a:ln>
              <a:solidFill>
                <a:srgbClr val="000099"/>
              </a:solidFill>
              <a:effectLst/>
              <a:uLnTx/>
              <a:uFillTx/>
              <a:latin typeface="HelveticaNeueLT Std Lt" pitchFamily="34" charset="0"/>
            </a:endParaRPr>
          </a:p>
        </p:txBody>
      </p:sp>
      <p:sp>
        <p:nvSpPr>
          <p:cNvPr id="37" name="Isosceles Triangle 36"/>
          <p:cNvSpPr/>
          <p:nvPr/>
        </p:nvSpPr>
        <p:spPr bwMode="auto">
          <a:xfrm flipV="1">
            <a:off x="4491174" y="4337911"/>
            <a:ext cx="216024" cy="216024"/>
          </a:xfrm>
          <a:prstGeom prst="triangle">
            <a:avLst/>
          </a:prstGeom>
          <a:solidFill>
            <a:srgbClr val="209AC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rgbClr val="000099"/>
              </a:solidFill>
              <a:effectLst/>
              <a:latin typeface="HelveticaNeueLT Std Lt" pitchFamily="34" charset="0"/>
            </a:endParaRPr>
          </a:p>
        </p:txBody>
      </p:sp>
      <p:sp>
        <p:nvSpPr>
          <p:cNvPr id="38" name="Isosceles Triangle 37"/>
          <p:cNvSpPr/>
          <p:nvPr/>
        </p:nvSpPr>
        <p:spPr bwMode="auto">
          <a:xfrm rot="5400000">
            <a:off x="5318774" y="3429425"/>
            <a:ext cx="216024" cy="216024"/>
          </a:xfrm>
          <a:prstGeom prst="triangle">
            <a:avLst/>
          </a:prstGeom>
          <a:solidFill>
            <a:srgbClr val="209AC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rgbClr val="000099"/>
              </a:solidFill>
              <a:effectLst/>
              <a:latin typeface="HelveticaNeueLT Std Lt" pitchFamily="34" charset="0"/>
            </a:endParaRPr>
          </a:p>
        </p:txBody>
      </p:sp>
      <p:sp>
        <p:nvSpPr>
          <p:cNvPr id="39" name="Isosceles Triangle 38"/>
          <p:cNvSpPr/>
          <p:nvPr/>
        </p:nvSpPr>
        <p:spPr bwMode="auto">
          <a:xfrm rot="5400000" flipH="1" flipV="1">
            <a:off x="3591566" y="3429425"/>
            <a:ext cx="216024" cy="216024"/>
          </a:xfrm>
          <a:prstGeom prst="triangle">
            <a:avLst/>
          </a:prstGeom>
          <a:solidFill>
            <a:srgbClr val="209ACD"/>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smtClean="0">
              <a:ln>
                <a:noFill/>
              </a:ln>
              <a:solidFill>
                <a:srgbClr val="000099"/>
              </a:solidFill>
              <a:effectLst/>
              <a:uLnTx/>
              <a:uFillTx/>
              <a:latin typeface="HelveticaNeueLT Std Lt" pitchFamily="34" charset="0"/>
            </a:endParaRPr>
          </a:p>
        </p:txBody>
      </p:sp>
    </p:spTree>
    <p:extLst>
      <p:ext uri="{BB962C8B-B14F-4D97-AF65-F5344CB8AC3E}">
        <p14:creationId xmlns:p14="http://schemas.microsoft.com/office/powerpoint/2010/main" val="6738311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8"/>
          <p:cNvSpPr txBox="1">
            <a:spLocks/>
          </p:cNvSpPr>
          <p:nvPr/>
        </p:nvSpPr>
        <p:spPr>
          <a:xfrm>
            <a:off x="2123728" y="116632"/>
            <a:ext cx="6840760" cy="936104"/>
          </a:xfrm>
          <a:prstGeom prst="rect">
            <a:avLst/>
          </a:prstGeom>
        </p:spPr>
        <p:txBody>
          <a:bodyPr anchor="ctr"/>
          <a:lstStyle>
            <a:lvl1pPr algn="r" rtl="0" eaLnBrk="1" fontAlgn="base" hangingPunct="1">
              <a:spcBef>
                <a:spcPct val="0"/>
              </a:spcBef>
              <a:spcAft>
                <a:spcPct val="0"/>
              </a:spcAft>
              <a:defRPr sz="3000" b="1">
                <a:solidFill>
                  <a:srgbClr val="002060"/>
                </a:solidFill>
                <a:latin typeface="+mj-lt"/>
                <a:ea typeface="+mj-ea"/>
                <a:cs typeface="+mj-cs"/>
              </a:defRPr>
            </a:lvl1pPr>
            <a:lvl2pPr algn="l" rtl="0" eaLnBrk="1" fontAlgn="base" hangingPunct="1">
              <a:spcBef>
                <a:spcPct val="0"/>
              </a:spcBef>
              <a:spcAft>
                <a:spcPct val="0"/>
              </a:spcAft>
              <a:defRPr sz="4000" b="1">
                <a:solidFill>
                  <a:srgbClr val="000099"/>
                </a:solidFill>
                <a:latin typeface="Trebuchet MS" pitchFamily="34" charset="0"/>
              </a:defRPr>
            </a:lvl2pPr>
            <a:lvl3pPr algn="l" rtl="0" eaLnBrk="1" fontAlgn="base" hangingPunct="1">
              <a:spcBef>
                <a:spcPct val="0"/>
              </a:spcBef>
              <a:spcAft>
                <a:spcPct val="0"/>
              </a:spcAft>
              <a:defRPr sz="4000" b="1">
                <a:solidFill>
                  <a:srgbClr val="000099"/>
                </a:solidFill>
                <a:latin typeface="Trebuchet MS" pitchFamily="34" charset="0"/>
              </a:defRPr>
            </a:lvl3pPr>
            <a:lvl4pPr algn="l" rtl="0" eaLnBrk="1" fontAlgn="base" hangingPunct="1">
              <a:spcBef>
                <a:spcPct val="0"/>
              </a:spcBef>
              <a:spcAft>
                <a:spcPct val="0"/>
              </a:spcAft>
              <a:defRPr sz="4000" b="1">
                <a:solidFill>
                  <a:srgbClr val="000099"/>
                </a:solidFill>
                <a:latin typeface="Trebuchet MS" pitchFamily="34" charset="0"/>
              </a:defRPr>
            </a:lvl4pPr>
            <a:lvl5pPr algn="l" rtl="0" eaLnBrk="1" fontAlgn="base" hangingPunct="1">
              <a:spcBef>
                <a:spcPct val="0"/>
              </a:spcBef>
              <a:spcAft>
                <a:spcPct val="0"/>
              </a:spcAft>
              <a:defRPr sz="4000" b="1">
                <a:solidFill>
                  <a:srgbClr val="000099"/>
                </a:solidFill>
                <a:latin typeface="Trebuchet MS" pitchFamily="34" charset="0"/>
              </a:defRPr>
            </a:lvl5pPr>
            <a:lvl6pPr marL="457200" algn="l" rtl="0" eaLnBrk="1" fontAlgn="base" hangingPunct="1">
              <a:spcBef>
                <a:spcPct val="0"/>
              </a:spcBef>
              <a:spcAft>
                <a:spcPct val="0"/>
              </a:spcAft>
              <a:defRPr sz="4000" b="1">
                <a:solidFill>
                  <a:srgbClr val="000099"/>
                </a:solidFill>
                <a:latin typeface="Trebuchet MS" pitchFamily="34" charset="0"/>
              </a:defRPr>
            </a:lvl6pPr>
            <a:lvl7pPr marL="914400" algn="l" rtl="0" eaLnBrk="1" fontAlgn="base" hangingPunct="1">
              <a:spcBef>
                <a:spcPct val="0"/>
              </a:spcBef>
              <a:spcAft>
                <a:spcPct val="0"/>
              </a:spcAft>
              <a:defRPr sz="4000" b="1">
                <a:solidFill>
                  <a:srgbClr val="000099"/>
                </a:solidFill>
                <a:latin typeface="Trebuchet MS" pitchFamily="34" charset="0"/>
              </a:defRPr>
            </a:lvl7pPr>
            <a:lvl8pPr marL="1371600" algn="l" rtl="0" eaLnBrk="1" fontAlgn="base" hangingPunct="1">
              <a:spcBef>
                <a:spcPct val="0"/>
              </a:spcBef>
              <a:spcAft>
                <a:spcPct val="0"/>
              </a:spcAft>
              <a:defRPr sz="4000" b="1">
                <a:solidFill>
                  <a:srgbClr val="000099"/>
                </a:solidFill>
                <a:latin typeface="Trebuchet MS" pitchFamily="34" charset="0"/>
              </a:defRPr>
            </a:lvl8pPr>
            <a:lvl9pPr marL="1828800" algn="l" rtl="0" eaLnBrk="1" fontAlgn="base" hangingPunct="1">
              <a:spcBef>
                <a:spcPct val="0"/>
              </a:spcBef>
              <a:spcAft>
                <a:spcPct val="0"/>
              </a:spcAft>
              <a:defRPr sz="4000" b="1">
                <a:solidFill>
                  <a:srgbClr val="000099"/>
                </a:solidFill>
                <a:latin typeface="Trebuchet MS" pitchFamily="34" charset="0"/>
              </a:defRPr>
            </a:lvl9pPr>
          </a:lstStyle>
          <a:p>
            <a:pPr>
              <a:defRPr/>
            </a:pPr>
            <a:endParaRPr lang="en-GB" sz="2400" b="0" kern="0" dirty="0"/>
          </a:p>
        </p:txBody>
      </p:sp>
      <p:sp>
        <p:nvSpPr>
          <p:cNvPr id="4" name="Title 3"/>
          <p:cNvSpPr>
            <a:spLocks noGrp="1"/>
          </p:cNvSpPr>
          <p:nvPr>
            <p:ph type="title"/>
          </p:nvPr>
        </p:nvSpPr>
        <p:spPr/>
        <p:txBody>
          <a:bodyPr>
            <a:normAutofit/>
          </a:bodyPr>
          <a:lstStyle/>
          <a:p>
            <a:r>
              <a:rPr lang="en-GB" sz="2600" kern="0" dirty="0" smtClean="0">
                <a:latin typeface="HelveticaNeueLT Std Lt" pitchFamily="34" charset="0"/>
              </a:rPr>
              <a:t>Generic Medicines</a:t>
            </a:r>
            <a:br>
              <a:rPr lang="en-GB" sz="2600" kern="0" dirty="0" smtClean="0">
                <a:latin typeface="HelveticaNeueLT Std Lt" pitchFamily="34" charset="0"/>
              </a:rPr>
            </a:br>
            <a:r>
              <a:rPr lang="en-GB" sz="2600" b="0" kern="0" dirty="0" smtClean="0">
                <a:latin typeface="HelveticaNeueLT Std Lt" pitchFamily="34" charset="0"/>
              </a:rPr>
              <a:t>A Cornerstone of Healthcare Sustainability</a:t>
            </a:r>
            <a:endParaRPr lang="es-ES_tradnl" sz="2600" dirty="0">
              <a:latin typeface="HelveticaNeueLT Std Lt" pitchFamily="34" charset="0"/>
            </a:endParaRPr>
          </a:p>
        </p:txBody>
      </p:sp>
      <p:sp>
        <p:nvSpPr>
          <p:cNvPr id="6" name="Slide Number Placeholder 2"/>
          <p:cNvSpPr>
            <a:spLocks noGrp="1"/>
          </p:cNvSpPr>
          <p:nvPr>
            <p:ph type="sldNum" sz="quarter" idx="12"/>
          </p:nvPr>
        </p:nvSpPr>
        <p:spPr>
          <a:xfrm>
            <a:off x="6457950" y="6356351"/>
            <a:ext cx="2057400" cy="365125"/>
          </a:xfrm>
        </p:spPr>
        <p:txBody>
          <a:bodyPr/>
          <a:lstStyle/>
          <a:p>
            <a:fld id="{7BF9E8C0-4D9A-2D40-9A43-CEBB6CC5FD6F}" type="slidenum">
              <a:rPr lang="en-GB" smtClean="0"/>
              <a:pPr/>
              <a:t>8</a:t>
            </a:fld>
            <a:endParaRPr lang="en-GB" dirty="0"/>
          </a:p>
        </p:txBody>
      </p:sp>
      <p:pic>
        <p:nvPicPr>
          <p:cNvPr id="7" name="Picture 3"/>
          <p:cNvPicPr>
            <a:picLocks noChangeAspect="1" noChangeArrowheads="1"/>
          </p:cNvPicPr>
          <p:nvPr/>
        </p:nvPicPr>
        <p:blipFill>
          <a:blip r:embed="rId3" cstate="print"/>
          <a:srcRect/>
          <a:stretch>
            <a:fillRect/>
          </a:stretch>
        </p:blipFill>
        <p:spPr bwMode="auto">
          <a:xfrm>
            <a:off x="613955" y="1417052"/>
            <a:ext cx="7776754" cy="436748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1452516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latin typeface="HelveticaNeueLT Std Lt" pitchFamily="34" charset="0"/>
              </a:rPr>
              <a:t>Contribution to overall economy</a:t>
            </a:r>
            <a:endParaRPr lang="en-GB" sz="2400" dirty="0">
              <a:latin typeface="HelveticaNeueLT Std Lt" pitchFamily="34" charset="0"/>
            </a:endParaRPr>
          </a:p>
        </p:txBody>
      </p:sp>
      <p:sp>
        <p:nvSpPr>
          <p:cNvPr id="8" name="Content Placeholder 7"/>
          <p:cNvSpPr>
            <a:spLocks noGrp="1"/>
          </p:cNvSpPr>
          <p:nvPr>
            <p:ph idx="1"/>
          </p:nvPr>
        </p:nvSpPr>
        <p:spPr/>
        <p:txBody>
          <a:bodyPr/>
          <a:lstStyle/>
          <a:p>
            <a:endParaRPr lang="es-ES_tradnl"/>
          </a:p>
        </p:txBody>
      </p:sp>
      <p:sp>
        <p:nvSpPr>
          <p:cNvPr id="3" name="Slide Number Placeholder 2"/>
          <p:cNvSpPr>
            <a:spLocks noGrp="1"/>
          </p:cNvSpPr>
          <p:nvPr>
            <p:ph type="sldNum" sz="quarter" idx="12"/>
          </p:nvPr>
        </p:nvSpPr>
        <p:spPr/>
        <p:txBody>
          <a:bodyPr/>
          <a:lstStyle/>
          <a:p>
            <a:fld id="{7BF9E8C0-4D9A-2D40-9A43-CEBB6CC5FD6F}" type="slidenum">
              <a:rPr lang="en-GB" smtClean="0">
                <a:latin typeface="HelveticaNeueLT Std Lt" pitchFamily="34" charset="0"/>
              </a:rPr>
              <a:pPr/>
              <a:t>9</a:t>
            </a:fld>
            <a:endParaRPr lang="en-GB" dirty="0">
              <a:latin typeface="HelveticaNeueLT Std Lt" pitchFamily="34" charset="0"/>
            </a:endParaRPr>
          </a:p>
        </p:txBody>
      </p:sp>
      <p:sp>
        <p:nvSpPr>
          <p:cNvPr id="5" name="TextBox 4"/>
          <p:cNvSpPr txBox="1"/>
          <p:nvPr/>
        </p:nvSpPr>
        <p:spPr>
          <a:xfrm>
            <a:off x="147140" y="5993618"/>
            <a:ext cx="8424936" cy="246221"/>
          </a:xfrm>
          <a:prstGeom prst="rect">
            <a:avLst/>
          </a:prstGeom>
        </p:spPr>
        <p:txBody>
          <a:bodyPr wrap="square" rtlCol="0">
            <a:spAutoFit/>
          </a:bodyPr>
          <a:lstStyle/>
          <a:p>
            <a:pPr algn="r">
              <a:spcBef>
                <a:spcPct val="20000"/>
              </a:spcBef>
            </a:pPr>
            <a:r>
              <a:rPr lang="en-GB" sz="1000" b="0" kern="0" dirty="0" smtClean="0">
                <a:solidFill>
                  <a:srgbClr val="7F7F7F"/>
                </a:solidFill>
                <a:latin typeface="HelveticaNeueLT Std Lt" pitchFamily="34" charset="0"/>
              </a:rPr>
              <a:t>Source: </a:t>
            </a:r>
            <a:r>
              <a:rPr lang="en-GB" sz="1000" b="0" kern="0" dirty="0" err="1" smtClean="0">
                <a:solidFill>
                  <a:srgbClr val="7F7F7F"/>
                </a:solidFill>
                <a:latin typeface="HelveticaNeueLT Std Lt" pitchFamily="34" charset="0"/>
              </a:rPr>
              <a:t>Nomisma</a:t>
            </a:r>
            <a:r>
              <a:rPr lang="en-GB" sz="1000" b="0" kern="0" dirty="0" smtClean="0">
                <a:solidFill>
                  <a:srgbClr val="7F7F7F"/>
                </a:solidFill>
                <a:latin typeface="HelveticaNeueLT Std Lt" pitchFamily="34" charset="0"/>
              </a:rPr>
              <a:t> (2015) – The generic medicines system in Italy: Scenarios for sustainable growth</a:t>
            </a:r>
            <a:endParaRPr kumimoji="0" lang="en-GB" sz="800" b="0" i="0" u="none" strike="noStrike" kern="0" cap="none" spc="0" normalizeH="0" baseline="0" noProof="0" dirty="0" smtClean="0">
              <a:ln>
                <a:noFill/>
              </a:ln>
              <a:solidFill>
                <a:srgbClr val="7F7F7F"/>
              </a:solidFill>
              <a:effectLst/>
              <a:uLnTx/>
              <a:uFillTx/>
              <a:latin typeface="HelveticaNeueLT Std Lt" pitchFamily="34" charset="0"/>
            </a:endParaRPr>
          </a:p>
        </p:txBody>
      </p:sp>
      <p:sp>
        <p:nvSpPr>
          <p:cNvPr id="6" name="Round Diagonal Corner Rectangle 5"/>
          <p:cNvSpPr/>
          <p:nvPr/>
        </p:nvSpPr>
        <p:spPr>
          <a:xfrm>
            <a:off x="399393" y="1141112"/>
            <a:ext cx="8250622" cy="1083225"/>
          </a:xfrm>
          <a:prstGeom prst="round2DiagRect">
            <a:avLst/>
          </a:prstGeom>
          <a:solidFill>
            <a:srgbClr val="209ACD"/>
          </a:solidFill>
          <a:ln>
            <a:solidFill>
              <a:srgbClr val="209ACD"/>
            </a:solidFill>
          </a:ln>
        </p:spPr>
        <p:txBody>
          <a:bodyPr wrap="square" lIns="180000" tIns="180000" rIns="180000" bIns="180000">
            <a:spAutoFit/>
          </a:bodyPr>
          <a:lstStyle/>
          <a:p>
            <a:pPr algn="ctr"/>
            <a:r>
              <a:rPr lang="en-GB" sz="2200" b="0" dirty="0" smtClean="0">
                <a:solidFill>
                  <a:schemeClr val="bg1"/>
                </a:solidFill>
                <a:latin typeface="HelveticaNeueLT Std Lt" pitchFamily="34" charset="0"/>
              </a:rPr>
              <a:t>Generic medicines industry </a:t>
            </a:r>
            <a:br>
              <a:rPr lang="en-GB" sz="2200" b="0" dirty="0" smtClean="0">
                <a:solidFill>
                  <a:schemeClr val="bg1"/>
                </a:solidFill>
                <a:latin typeface="HelveticaNeueLT Std Lt" pitchFamily="34" charset="0"/>
              </a:rPr>
            </a:br>
            <a:r>
              <a:rPr lang="en-GB" sz="1800" b="0" dirty="0" smtClean="0">
                <a:solidFill>
                  <a:schemeClr val="bg1"/>
                </a:solidFill>
                <a:latin typeface="HelveticaNeueLT Std Lt" pitchFamily="34" charset="0"/>
              </a:rPr>
              <a:t>Activation of investments, employment and value added</a:t>
            </a:r>
            <a:endParaRPr lang="en-GB" sz="1800" b="0" dirty="0">
              <a:solidFill>
                <a:schemeClr val="bg1"/>
              </a:solidFill>
              <a:latin typeface="HelveticaNeueLT Std Lt" pitchFamily="34" charset="0"/>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6104" y="2668009"/>
            <a:ext cx="7271792" cy="3275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1583668" y="2382949"/>
            <a:ext cx="5976664" cy="276999"/>
          </a:xfrm>
          <a:prstGeom prst="rect">
            <a:avLst/>
          </a:prstGeom>
        </p:spPr>
        <p:txBody>
          <a:bodyPr wrap="square" rtlCol="0">
            <a:spAutoFit/>
          </a:bodyPr>
          <a:lstStyle/>
          <a:p>
            <a:pPr algn="ctr">
              <a:spcBef>
                <a:spcPct val="20000"/>
              </a:spcBef>
            </a:pPr>
            <a:r>
              <a:rPr lang="en-US" sz="1200" b="1" kern="0" dirty="0" smtClean="0">
                <a:solidFill>
                  <a:srgbClr val="595959"/>
                </a:solidFill>
                <a:latin typeface="HelveticaNeueLT Std Lt" pitchFamily="34" charset="0"/>
              </a:rPr>
              <a:t>Depreciation and value added trends – 2005-2013 (Italy)</a:t>
            </a:r>
            <a:endParaRPr kumimoji="0" lang="en-GB" sz="1200" b="1" i="0" u="none" strike="noStrike" kern="0" cap="none" spc="0" normalizeH="0" baseline="0" dirty="0" smtClean="0">
              <a:ln>
                <a:noFill/>
              </a:ln>
              <a:solidFill>
                <a:srgbClr val="595959"/>
              </a:solidFill>
              <a:effectLst/>
              <a:uLnTx/>
              <a:uFillTx/>
              <a:latin typeface="HelveticaNeueLT Std Lt" pitchFamily="34" charset="0"/>
            </a:endParaRPr>
          </a:p>
        </p:txBody>
      </p:sp>
    </p:spTree>
    <p:extLst>
      <p:ext uri="{BB962C8B-B14F-4D97-AF65-F5344CB8AC3E}">
        <p14:creationId xmlns:p14="http://schemas.microsoft.com/office/powerpoint/2010/main" val="7960248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eneric Medicines">
      <a:dk1>
        <a:srgbClr val="3F3F3F"/>
      </a:dk1>
      <a:lt1>
        <a:sysClr val="window" lastClr="FFFFFF"/>
      </a:lt1>
      <a:dk2>
        <a:srgbClr val="009ECB"/>
      </a:dk2>
      <a:lt2>
        <a:srgbClr val="D8D8D8"/>
      </a:lt2>
      <a:accent1>
        <a:srgbClr val="F1C954"/>
      </a:accent1>
      <a:accent2>
        <a:srgbClr val="0155A3"/>
      </a:accent2>
      <a:accent3>
        <a:srgbClr val="9AC328"/>
      </a:accent3>
      <a:accent4>
        <a:srgbClr val="B9328A"/>
      </a:accent4>
      <a:accent5>
        <a:srgbClr val="82368C"/>
      </a:accent5>
      <a:accent6>
        <a:srgbClr val="0296A1"/>
      </a:accent6>
      <a:hlink>
        <a:srgbClr val="F1C954"/>
      </a:hlink>
      <a:folHlink>
        <a:srgbClr val="F1C954"/>
      </a:folHlink>
    </a:clrScheme>
    <a:fontScheme name="Value Added Medicines">
      <a:majorFont>
        <a:latin typeface="HelveticaNeueLT Std"/>
        <a:ea typeface=""/>
        <a:cs typeface=""/>
      </a:majorFont>
      <a:minorFont>
        <a:latin typeface="HelveticaNeueLT St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a:solidFill>
              <a:srgbClr val="0155A3"/>
            </a:solidFill>
            <a:latin typeface="HelveticaNeueLT Std"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pfia">
    <a:dk1>
      <a:srgbClr val="000000"/>
    </a:dk1>
    <a:lt1>
      <a:srgbClr val="FFFFFF"/>
    </a:lt1>
    <a:dk2>
      <a:srgbClr val="008898"/>
    </a:dk2>
    <a:lt2>
      <a:srgbClr val="DDB10A"/>
    </a:lt2>
    <a:accent1>
      <a:srgbClr val="F5841F"/>
    </a:accent1>
    <a:accent2>
      <a:srgbClr val="9ACA3C"/>
    </a:accent2>
    <a:accent3>
      <a:srgbClr val="9AD6CC"/>
    </a:accent3>
    <a:accent4>
      <a:srgbClr val="5D4187"/>
    </a:accent4>
    <a:accent5>
      <a:srgbClr val="F05170"/>
    </a:accent5>
    <a:accent6>
      <a:srgbClr val="E79A00"/>
    </a:accent6>
    <a:hlink>
      <a:srgbClr val="A80E67"/>
    </a:hlink>
    <a:folHlink>
      <a:srgbClr val="577BBD"/>
    </a:folHlink>
  </a:clrScheme>
  <a:fontScheme name="epfi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385</TotalTime>
  <Words>2982</Words>
  <Application>Microsoft Office PowerPoint</Application>
  <PresentationFormat>On-screen Show (4:3)</PresentationFormat>
  <Paragraphs>246</Paragraphs>
  <Slides>24</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HelveticaNeueLT Std</vt:lpstr>
      <vt:lpstr>HelveticaNeueLT Std Lt</vt:lpstr>
      <vt:lpstr>Times New Roman</vt:lpstr>
      <vt:lpstr>Trebuchet MS</vt:lpstr>
      <vt:lpstr>Wingdings</vt:lpstr>
      <vt:lpstr>Office Theme</vt:lpstr>
      <vt:lpstr>Value of generic medicines</vt:lpstr>
      <vt:lpstr>Medicines for Europe Vision 2020  Our 5 pillars</vt:lpstr>
      <vt:lpstr>Pressure on EU budgets  Reduction of healthcare spending</vt:lpstr>
      <vt:lpstr>Reduction of healthcare spending  Focus on pharmaceuticals</vt:lpstr>
      <vt:lpstr>An ageing population:  Major EU social and economic challenge</vt:lpstr>
      <vt:lpstr>A surge in innovation:  Major EU social and economic challenge</vt:lpstr>
      <vt:lpstr>Generic medicines are key to EU  healthcare sustainability</vt:lpstr>
      <vt:lpstr>Generic Medicines A Cornerstone of Healthcare Sustainability</vt:lpstr>
      <vt:lpstr>Contribution to overall economy</vt:lpstr>
      <vt:lpstr>Still considerable opportunities to increase  uptake throughout Europe</vt:lpstr>
      <vt:lpstr>Generic medicines are key to EU  healthcare sustainability</vt:lpstr>
      <vt:lpstr>Generic medicines increase patient access</vt:lpstr>
      <vt:lpstr>Benefits accrue in different ways  across countries</vt:lpstr>
      <vt:lpstr>Generic medicines reduce  healthcare inequalities</vt:lpstr>
      <vt:lpstr>Generic medicines are key to EU  healthcare sustainability</vt:lpstr>
      <vt:lpstr>Better adherence will improve health outcomes  and lead to a positive economic impact </vt:lpstr>
      <vt:lpstr>Better adherence will improve health outcomes  and lead to a positive economic impact </vt:lpstr>
      <vt:lpstr>Generic medicines are key to EU  healthcare sustainability</vt:lpstr>
      <vt:lpstr>Better health outcomes - Hypertension</vt:lpstr>
      <vt:lpstr>Better health outcomes - Breast cancer </vt:lpstr>
      <vt:lpstr>Better health outcomes - Depression</vt:lpstr>
      <vt:lpstr>Generic medicines are key to EU  healthcare sustainability</vt:lpstr>
      <vt:lpstr>Back-up</vt:lpstr>
      <vt:lpstr>Still considerable opportunities to increase  uptake throughout Europe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Giulia Bottoni</dc:creator>
  <cp:lastModifiedBy>EGA - Maarten Van Baelen</cp:lastModifiedBy>
  <cp:revision>57</cp:revision>
  <cp:lastPrinted>2016-02-18T13:42:34Z</cp:lastPrinted>
  <dcterms:created xsi:type="dcterms:W3CDTF">2016-02-11T10:38:16Z</dcterms:created>
  <dcterms:modified xsi:type="dcterms:W3CDTF">2016-07-06T08:27:06Z</dcterms:modified>
</cp:coreProperties>
</file>